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6" r:id="rId3"/>
    <p:sldId id="391" r:id="rId4"/>
    <p:sldId id="399" r:id="rId5"/>
    <p:sldId id="459" r:id="rId6"/>
    <p:sldId id="321" r:id="rId7"/>
    <p:sldId id="325" r:id="rId8"/>
    <p:sldId id="323" r:id="rId9"/>
    <p:sldId id="324" r:id="rId10"/>
    <p:sldId id="326" r:id="rId11"/>
    <p:sldId id="327" r:id="rId12"/>
    <p:sldId id="328" r:id="rId13"/>
    <p:sldId id="346" r:id="rId14"/>
    <p:sldId id="330" r:id="rId15"/>
    <p:sldId id="331" r:id="rId16"/>
    <p:sldId id="342" r:id="rId17"/>
    <p:sldId id="343" r:id="rId18"/>
    <p:sldId id="503" r:id="rId19"/>
    <p:sldId id="332" r:id="rId20"/>
    <p:sldId id="394" r:id="rId21"/>
    <p:sldId id="395" r:id="rId22"/>
    <p:sldId id="396" r:id="rId23"/>
    <p:sldId id="504" r:id="rId24"/>
    <p:sldId id="506" r:id="rId25"/>
    <p:sldId id="510" r:id="rId26"/>
    <p:sldId id="505" r:id="rId27"/>
    <p:sldId id="418" r:id="rId28"/>
    <p:sldId id="511" r:id="rId29"/>
    <p:sldId id="512" r:id="rId30"/>
    <p:sldId id="397" r:id="rId31"/>
    <p:sldId id="29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9"/>
    <p:restoredTop sz="95846"/>
  </p:normalViewPr>
  <p:slideViewPr>
    <p:cSldViewPr snapToGrid="0">
      <p:cViewPr varScale="1">
        <p:scale>
          <a:sx n="108" d="100"/>
          <a:sy n="108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D02B05-A028-5744-B9AA-F798DF42C2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22D2B0-2D63-7247-8ACD-BD5F60C991C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640" y="433705"/>
            <a:ext cx="9144000" cy="2087245"/>
          </a:xfrm>
        </p:spPr>
        <p:txBody>
          <a:bodyPr>
            <a:noAutofit/>
          </a:bodyPr>
          <a:lstStyle/>
          <a:p>
            <a:pPr algn="r"/>
            <a:r>
              <a:rPr lang="en-US" sz="3600" dirty="0"/>
              <a:t>Sesi 4 seri Webinar: </a:t>
            </a:r>
            <a:br>
              <a:rPr lang="en-US" sz="3600" dirty="0"/>
            </a:br>
            <a:r>
              <a:rPr lang="en-US" sz="4800" b="1" dirty="0"/>
              <a:t>Memulai </a:t>
            </a:r>
            <a:r>
              <a:rPr lang="en-US" sz="4800" b="1" dirty="0" err="1"/>
              <a:t>Penulisan</a:t>
            </a:r>
            <a:r>
              <a:rPr lang="en-US" sz="4800" b="1" dirty="0"/>
              <a:t> Proposal Riset Kebijakan/Riset Evaluatif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615" y="4063365"/>
            <a:ext cx="5593715" cy="1655445"/>
          </a:xfrm>
        </p:spPr>
        <p:txBody>
          <a:bodyPr/>
          <a:lstStyle/>
          <a:p>
            <a:pPr algn="l"/>
            <a:r>
              <a:rPr lang="en-US" sz="3200" b="1">
                <a:solidFill>
                  <a:schemeClr val="bg1"/>
                </a:solidFill>
              </a:rPr>
              <a:t>Pusat Kebijakan dan Manajemen Kesehatan</a:t>
            </a:r>
            <a:endParaRPr lang="en-US" sz="3200" b="1">
              <a:solidFill>
                <a:schemeClr val="bg1"/>
              </a:solidFill>
            </a:endParaRPr>
          </a:p>
          <a:p>
            <a:pPr algn="l"/>
            <a:r>
              <a:rPr lang="en-US" sz="3200" b="1">
                <a:solidFill>
                  <a:schemeClr val="bg1"/>
                </a:solidFill>
              </a:rPr>
              <a:t>FK-KMK UGM</a:t>
            </a:r>
            <a:endParaRPr lang="en-US" sz="3200" b="1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31620" y="3435985"/>
            <a:ext cx="5524500" cy="26098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Riset untuk menjawab kebutuhan Kebijakan Nasional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8175625" y="1579245"/>
            <a:ext cx="317817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/>
              <a:t>yang akan memberikan hasil untuk  seluruh Indonesia</a:t>
            </a:r>
            <a:endParaRPr lang="en-US" sz="2800"/>
          </a:p>
        </p:txBody>
      </p:sp>
      <p:sp>
        <p:nvSpPr>
          <p:cNvPr id="3" name="Text Box 2"/>
          <p:cNvSpPr txBox="1"/>
          <p:nvPr/>
        </p:nvSpPr>
        <p:spPr>
          <a:xfrm>
            <a:off x="8175625" y="3505835"/>
            <a:ext cx="38207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/>
              <a:t>Penulisan Proposal:</a:t>
            </a:r>
            <a:endParaRPr lang="en-US" sz="2400" b="1"/>
          </a:p>
          <a:p>
            <a:r>
              <a:rPr lang="en-US" sz="2400" b="1"/>
              <a:t>Multi-sites study, dengan anggota peneliti dari FK-FK  se Indonesia</a:t>
            </a:r>
            <a:endParaRPr lang="en-US" sz="2400" b="1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48690" y="1840230"/>
            <a:ext cx="6925310" cy="3886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Riset untuk menjawab kebutuhan Kebijakan Propinsi atau Kabupaten/Kota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3495675" y="1795145"/>
            <a:ext cx="78581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/>
              <a:t>Digunakan untuk propinsi dan kabupaten tertentu</a:t>
            </a:r>
            <a:endParaRPr lang="en-US" sz="2800"/>
          </a:p>
        </p:txBody>
      </p:sp>
      <p:sp>
        <p:nvSpPr>
          <p:cNvPr id="3" name="Text Box 2"/>
          <p:cNvSpPr txBox="1"/>
          <p:nvPr/>
        </p:nvSpPr>
        <p:spPr>
          <a:xfrm>
            <a:off x="4678045" y="3007995"/>
            <a:ext cx="667575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/>
              <a:t>Dapat berasal dari:</a:t>
            </a:r>
            <a:endParaRPr lang="en-US" sz="2400" b="1"/>
          </a:p>
          <a:p>
            <a:r>
              <a:rPr lang="en-US" sz="2400" b="1"/>
              <a:t>Multi-center study,</a:t>
            </a:r>
            <a:endParaRPr lang="en-US" sz="2400" b="1"/>
          </a:p>
          <a:p>
            <a:endParaRPr lang="en-US" sz="2400" b="1"/>
          </a:p>
          <a:p>
            <a:r>
              <a:rPr lang="en-US" sz="2400" b="1"/>
              <a:t>atau</a:t>
            </a:r>
            <a:endParaRPr lang="en-US" sz="2400" b="1"/>
          </a:p>
          <a:p>
            <a:r>
              <a:rPr lang="en-US" sz="2400" b="1"/>
              <a:t>Penelitian lokal</a:t>
            </a:r>
            <a:endParaRPr lang="en-US" sz="2400" b="1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8860" y="2028190"/>
            <a:ext cx="2018030" cy="328676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Jika merupakan kebijakan nasional dengan impact seluruh Indonesia: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Penyusunan Proposal dilakukan dengan ada Ketua Tim Peneliti (Principle Investigator)</a:t>
            </a:r>
            <a:endParaRPr lang="en-US"/>
          </a:p>
          <a:p>
            <a:r>
              <a:rPr lang="en-US"/>
              <a:t>Anggota adalah peneliti-peneliti dari setiap FK yang ikut serta</a:t>
            </a:r>
            <a:endParaRPr lang="en-US"/>
          </a:p>
          <a:p>
            <a:r>
              <a:rPr lang="en-US"/>
              <a:t>Dana dapat berasal dari pusat atau campuran dengan dana dari FK masing-masing.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Siapa pengambil kebijakan sebagai mitra: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940" y="1825625"/>
            <a:ext cx="8023860" cy="4351655"/>
          </a:xfrm>
        </p:spPr>
        <p:txBody>
          <a:bodyPr/>
          <a:p>
            <a:r>
              <a:rPr lang="en-US"/>
              <a:t>Kemenkes dan Kementerian lain terkait sektor kesehatan</a:t>
            </a:r>
            <a:endParaRPr lang="en-US"/>
          </a:p>
          <a:p>
            <a:r>
              <a:rPr lang="en-US"/>
              <a:t>Badan-Badan di pusat seperti BKKBN, BPOM, dan BKKBN. </a:t>
            </a:r>
            <a:endParaRPr lang="en-US"/>
          </a:p>
          <a:p>
            <a:r>
              <a:rPr lang="en-US"/>
              <a:t>Pemerintah propinsi </a:t>
            </a:r>
            <a:endParaRPr lang="en-US"/>
          </a:p>
          <a:p>
            <a:r>
              <a:rPr lang="en-US"/>
              <a:t>Pemerintah Kota</a:t>
            </a:r>
            <a:endParaRPr lang="en-US"/>
          </a:p>
          <a:p>
            <a:r>
              <a:rPr lang="en-US"/>
              <a:t>Pemerintah Kabupaten</a:t>
            </a:r>
            <a:endParaRPr lang="en-US"/>
          </a:p>
          <a:p>
            <a:r>
              <a:rPr lang="en-US"/>
              <a:t>Pemerintah Desa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8965" y="365125"/>
            <a:ext cx="8204835" cy="1325880"/>
          </a:xfrm>
        </p:spPr>
        <p:txBody>
          <a:bodyPr/>
          <a:p>
            <a:r>
              <a:rPr lang="en-US"/>
              <a:t>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965" y="1825625"/>
            <a:ext cx="8204835" cy="4351655"/>
          </a:xfrm>
        </p:spPr>
        <p:txBody>
          <a:bodyPr/>
          <a:p>
            <a:pPr marL="0" indent="0">
              <a:buNone/>
            </a:pPr>
            <a:r>
              <a:rPr lang="en-US" sz="6600" b="1"/>
              <a:t>Topik-topik Prioritas yang akan diteliti</a:t>
            </a:r>
            <a:endParaRPr lang="en-US" sz="6600" b="1"/>
          </a:p>
        </p:txBody>
      </p:sp>
      <p:pic>
        <p:nvPicPr>
          <p:cNvPr id="32" name="Picture 3"/>
          <p:cNvPicPr>
            <a:picLocks noChangeAspect="1"/>
          </p:cNvPicPr>
          <p:nvPr/>
        </p:nvPicPr>
        <p:blipFill rotWithShape="1">
          <a:blip r:embed="rId1"/>
          <a:srcRect l="29054" r="35390"/>
          <a:stretch>
            <a:fillRect/>
          </a:stretch>
        </p:blipFill>
        <p:spPr>
          <a:xfrm>
            <a:off x="0" y="0"/>
            <a:ext cx="282575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Bagaimana menentukan topik-topik kebijakan prioritas yang akan diteliti?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40105" y="1681480"/>
            <a:ext cx="4844415" cy="823595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p>
            <a:r>
              <a:rPr lang="en-US"/>
              <a:t>Kebutuhan Pengambil Kebijakan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40105" y="2505075"/>
            <a:ext cx="4641215" cy="3684905"/>
          </a:xfrm>
        </p:spPr>
        <p:txBody>
          <a:bodyPr/>
          <a:p>
            <a:r>
              <a:rPr lang="en-US"/>
              <a:t>Berdasarkan hasil diskusi dengan pengambil kebijakan</a:t>
            </a:r>
            <a:endParaRPr lang="en-US"/>
          </a:p>
          <a:p>
            <a:r>
              <a:rPr lang="en-US"/>
              <a:t>Bedasarkan kebijakan tertulis misalnya arah dari UU Kesehatan 2023.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39610" y="1681480"/>
            <a:ext cx="4316095" cy="823595"/>
          </a:xfrm>
          <a:solidFill>
            <a:schemeClr val="bg2"/>
          </a:solidFill>
        </p:spPr>
        <p:txBody>
          <a:bodyPr/>
          <a:p>
            <a:pPr algn="r"/>
            <a:r>
              <a:rPr lang="en-US"/>
              <a:t>Minat dan Kemampuan diri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9550" y="2505075"/>
            <a:ext cx="4796155" cy="3684905"/>
          </a:xfrm>
        </p:spPr>
        <p:txBody>
          <a:bodyPr/>
          <a:p>
            <a:pPr marL="0" indent="0" algn="r">
              <a:buNone/>
            </a:pPr>
            <a:r>
              <a:rPr lang="en-US"/>
              <a:t>Perguruan tinggi mempunyai minat, track record, dan kemampuan diri yang dapat diukur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105" y="1681480"/>
            <a:ext cx="5157470" cy="1163955"/>
          </a:xfrm>
        </p:spPr>
        <p:txBody>
          <a:bodyPr>
            <a:normAutofit/>
          </a:bodyPr>
          <a:p>
            <a:r>
              <a:rPr lang="en-US"/>
              <a:t>Topik berdasarkan Kebutuhan UU Kesehatan 2023 dan kejakan prioritas Kemenkes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455" y="3351530"/>
            <a:ext cx="3366770" cy="1325245"/>
          </a:xfrm>
          <a:solidFill>
            <a:srgbClr val="FFFF00"/>
          </a:solidFill>
        </p:spPr>
        <p:txBody>
          <a:bodyPr>
            <a:noAutofit/>
          </a:bodyPr>
          <a:p>
            <a:pPr marL="0" indent="0" algn="ctr">
              <a:buNone/>
            </a:pPr>
            <a:r>
              <a:rPr lang="en-US" sz="4400" b="1"/>
              <a:t>Ada </a:t>
            </a:r>
            <a:r>
              <a:rPr lang="en-US" sz="4400" b="1"/>
              <a:t>banyak sekali</a:t>
            </a:r>
            <a:endParaRPr lang="en-US" sz="4400" b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4825" y="1681480"/>
            <a:ext cx="4500880" cy="823595"/>
          </a:xfrm>
        </p:spPr>
        <p:txBody>
          <a:bodyPr>
            <a:noAutofit/>
          </a:bodyPr>
          <a:p>
            <a:pPr algn="r"/>
            <a:r>
              <a:rPr lang="en-US" sz="2800"/>
              <a:t>Minat dan kemampuan FK-FK di Indonesia</a:t>
            </a:r>
            <a:endParaRPr lang="en-US" sz="280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82180" y="3037205"/>
            <a:ext cx="3646170" cy="1639570"/>
          </a:xfrm>
          <a:solidFill>
            <a:schemeClr val="bg2"/>
          </a:solidFill>
        </p:spPr>
        <p:txBody>
          <a:bodyPr>
            <a:noAutofit/>
          </a:bodyPr>
          <a:p>
            <a:pPr marL="0" indent="0" algn="ctr">
              <a:buNone/>
            </a:pPr>
            <a:r>
              <a:rPr lang="en-US" sz="4000" b="1"/>
              <a:t>Lebih Terbatas</a:t>
            </a:r>
            <a:endParaRPr lang="en-US" sz="4000" b="1"/>
          </a:p>
        </p:txBody>
      </p:sp>
      <p:sp>
        <p:nvSpPr>
          <p:cNvPr id="7" name="Right Arrow 6"/>
          <p:cNvSpPr/>
          <p:nvPr/>
        </p:nvSpPr>
        <p:spPr>
          <a:xfrm>
            <a:off x="10728325" y="5338445"/>
            <a:ext cx="1217930" cy="812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Title 7"/>
          <p:cNvSpPr/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Contoh yang akan dibahas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ctr"/>
            <a:r>
              <a:rPr lang="en-US" sz="4000"/>
              <a:t>Topik Jantung</a:t>
            </a:r>
            <a:endParaRPr lang="en-US" sz="40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en-US"/>
              <a:t>Melibatkan Departemen IKM, Departemen Jantung</a:t>
            </a:r>
            <a:endParaRPr lang="en-US"/>
          </a:p>
          <a:p>
            <a:r>
              <a:rPr lang="en-US"/>
              <a:t>Berbasis Data Rutin</a:t>
            </a:r>
            <a:endParaRPr lang="en-US"/>
          </a:p>
          <a:p>
            <a:r>
              <a:rPr lang="en-US"/>
              <a:t>Dapat menjadi penelitian multi-sites antar fakultas kedokteran</a:t>
            </a:r>
            <a:endParaRPr lang="en-US"/>
          </a:p>
          <a:p>
            <a:r>
              <a:rPr lang="en-US"/>
              <a:t>Didanai secara independen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 algn="ctr"/>
            <a:r>
              <a:rPr lang="en-US" sz="3600"/>
              <a:t>Topik Operasi Katarak</a:t>
            </a:r>
            <a:endParaRPr lang="en-US" sz="360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p>
            <a:r>
              <a:rPr lang="en-US">
                <a:sym typeface="+mn-ea"/>
              </a:rPr>
              <a:t>Melibatkan Departemen IKM, Departemen Mata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Berbasis Data Rutin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Dapat menjadi penelitian multi-sites antar fakultas kedokteran</a:t>
            </a:r>
            <a:endParaRPr lang="en-US"/>
          </a:p>
          <a:p>
            <a:r>
              <a:rPr lang="en-US">
                <a:sym typeface="+mn-ea"/>
              </a:rPr>
              <a:t>Didanai secara independen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8965" y="365125"/>
            <a:ext cx="8204835" cy="1325880"/>
          </a:xfrm>
        </p:spPr>
        <p:txBody>
          <a:bodyPr/>
          <a:p>
            <a:r>
              <a:rPr lang="en-US"/>
              <a:t>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965" y="1825625"/>
            <a:ext cx="8204835" cy="4351655"/>
          </a:xfrm>
        </p:spPr>
        <p:txBody>
          <a:bodyPr/>
          <a:p>
            <a:pPr marL="0" indent="0">
              <a:buNone/>
            </a:pPr>
            <a:r>
              <a:rPr lang="en-US" sz="4400" b="1"/>
              <a:t>Kemampuan FK menyelenggarakan Riset Kebijakan.</a:t>
            </a:r>
            <a:endParaRPr lang="en-US" sz="4400" b="1"/>
          </a:p>
          <a:p>
            <a:r>
              <a:rPr lang="en-US"/>
              <a:t>Kapasitas individu</a:t>
            </a:r>
            <a:endParaRPr lang="en-US"/>
          </a:p>
          <a:p>
            <a:r>
              <a:rPr lang="en-US"/>
              <a:t>Kapasitas kelembagaan untuk melakukan riset kebijakan.</a:t>
            </a:r>
            <a:endParaRPr lang="en-US"/>
          </a:p>
        </p:txBody>
      </p:sp>
      <p:pic>
        <p:nvPicPr>
          <p:cNvPr id="32" name="Picture 3"/>
          <p:cNvPicPr>
            <a:picLocks noChangeAspect="1"/>
          </p:cNvPicPr>
          <p:nvPr/>
        </p:nvPicPr>
        <p:blipFill rotWithShape="1">
          <a:blip r:embed="rId1"/>
          <a:srcRect l="29054" r="35390"/>
          <a:stretch>
            <a:fillRect/>
          </a:stretch>
        </p:blipFill>
        <p:spPr>
          <a:xfrm>
            <a:off x="0" y="0"/>
            <a:ext cx="282575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305" y="955675"/>
            <a:ext cx="10515600" cy="1325563"/>
          </a:xfrm>
        </p:spPr>
        <p:txBody>
          <a:bodyPr>
            <a:normAutofit fontScale="90000"/>
          </a:bodyPr>
          <a:p>
            <a:r>
              <a:rPr lang="en-US"/>
              <a:t>Tahapan yang diharapkan dapat diikuti dalam konteks pembelajaran: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305" y="250634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b="1"/>
              <a:t>Tahap 1: Webinar (gratis) dan ujian (sukarela, berbayar)</a:t>
            </a:r>
            <a:r>
              <a:rPr lang="en-US"/>
              <a:t>. </a:t>
            </a:r>
            <a:endParaRPr lang="en-US" b="1"/>
          </a:p>
          <a:p>
            <a:pPr marL="0" indent="0">
              <a:buNone/>
            </a:pPr>
            <a:r>
              <a:rPr lang="en-US" b="1"/>
              <a:t>Tahap 2: Penyusunan Proposal dengan dana independen.</a:t>
            </a:r>
            <a:r>
              <a:rPr lang="en-US"/>
              <a:t>  </a:t>
            </a:r>
            <a:endParaRPr lang="en-US"/>
          </a:p>
          <a:p>
            <a:pPr marL="0" indent="0">
              <a:buNone/>
            </a:pPr>
            <a:r>
              <a:rPr lang="en-US" b="1"/>
              <a:t>Tahap 3, kalau diperlukan: Mengundang konsultan untuk membantu kapasitas internal FK dalam mengembangan riset kebijakan/riset implementasi.</a:t>
            </a:r>
            <a:endParaRPr 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574915" cy="1325880"/>
          </a:xfrm>
        </p:spPr>
        <p:txBody>
          <a:bodyPr>
            <a:normAutofit/>
          </a:bodyPr>
          <a:p>
            <a:r>
              <a:rPr lang="en-US" b="1"/>
              <a:t>Tujuan Seri Webinar: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090" y="920115"/>
            <a:ext cx="9458960" cy="5353050"/>
          </a:xfrm>
        </p:spPr>
        <p:txBody>
          <a:bodyPr>
            <a:noAutofit/>
          </a:bodyPr>
          <a:p>
            <a:pPr marL="0" indent="0">
              <a:buNone/>
            </a:pPr>
            <a:endParaRPr lang="en-US" sz="3600"/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Memahami penelitian kebijakan untuk para peneliti kebijakan kesehatan di Indonesia</a:t>
            </a:r>
            <a:endParaRPr lang="en-US" sz="3600"/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Memahami penelitian implementasi kebijakan</a:t>
            </a:r>
            <a:endParaRPr lang="en-US" sz="3600"/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Memahami peran advokasi dan policy brief</a:t>
            </a:r>
            <a:endParaRPr lang="en-US" sz="3600"/>
          </a:p>
          <a:p>
            <a:pPr marL="742950" indent="-742950">
              <a:buFont typeface="+mj-lt"/>
              <a:buAutoNum type="arabicPeriod"/>
            </a:pPr>
            <a:r>
              <a:rPr lang="en-US" sz="3600"/>
              <a:t>Memulai penulisan proposal.</a:t>
            </a:r>
            <a:endParaRPr lang="en-US" sz="3600"/>
          </a:p>
          <a:p>
            <a:pPr marL="742950" indent="-742950"/>
            <a:endParaRPr lang="en-US"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b="1"/>
              <a:t>Tahap 1: Webinar dan ujian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545" y="1825625"/>
            <a:ext cx="9279255" cy="4351655"/>
          </a:xfrm>
        </p:spPr>
        <p:txBody>
          <a:bodyPr/>
          <a:p>
            <a:pPr marL="0" indent="0">
              <a:buNone/>
            </a:pPr>
            <a:r>
              <a:rPr lang="en-US"/>
              <a:t>1. Pembelajaran perseorangan: Mengikuti webinar secara sendirian</a:t>
            </a:r>
            <a:endParaRPr lang="en-US"/>
          </a:p>
          <a:p>
            <a:pPr marL="0" indent="0">
              <a:buNone/>
            </a:pPr>
            <a:r>
              <a:rPr lang="en-US"/>
              <a:t>2. Pembelajaran kelompok dengan mengikuti webinar ,</a:t>
            </a:r>
            <a:endParaRPr lang="en-US"/>
          </a:p>
          <a:p>
            <a:pPr marL="0" indent="0">
              <a:buNone/>
            </a:pPr>
            <a:r>
              <a:rPr lang="en-US"/>
              <a:t>3. Menempuh ujian secara perorangan, atau diutamakan secara kelompok. Diutamakan secara berkelompok agar ada penguatan kelembagaan.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b="1">
                <a:sym typeface="+mn-ea"/>
              </a:rPr>
              <a:t>Tahap 2: Penyusunan Proposal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7110" y="2138680"/>
            <a:ext cx="9076690" cy="4038600"/>
          </a:xfrm>
        </p:spPr>
        <p:txBody>
          <a:bodyPr>
            <a:normAutofit lnSpcReduction="10000"/>
          </a:bodyPr>
          <a:p>
            <a:r>
              <a:rPr lang="en-US">
                <a:sym typeface="+mn-ea"/>
              </a:rPr>
              <a:t>Tujuan untuk menghasilkan proposal sesuai dengan minat para peserta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DIlakukan secara jarak-jauh dengan peserta adalah tim peneliti di sebuah FK  (Kegiatan kelompok)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Dilakukan dalam waktu sekitar 1 bulan dengan pertemuan yang difasilitasi secara terpadu dengan berbagai topik, misalnya Jantung dan Katarak.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Ditargetkan tahun 2024 ini akan menjadi bahan base-line untuk kegiatan monitoring kebijakan di tahun-tahun depannya, dan juga evaluasi kebijakan.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8135" y="279400"/>
            <a:ext cx="5228590" cy="3072130"/>
          </a:xfrm>
          <a:prstGeom prst="rect">
            <a:avLst/>
          </a:prstGeom>
        </p:spPr>
      </p:pic>
      <p:graphicFrame>
        <p:nvGraphicFramePr>
          <p:cNvPr id="5" name="Table 4"/>
          <p:cNvGraphicFramePr/>
          <p:nvPr/>
        </p:nvGraphicFramePr>
        <p:xfrm>
          <a:off x="2703830" y="4342765"/>
          <a:ext cx="8534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2029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Penelitan sebagai Base line</a:t>
                      </a:r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sz="2800" b="1"/>
                        <a:t>Riset Implementasi</a:t>
                      </a:r>
                      <a:endParaRPr lang="en-US" sz="2800" b="1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2800" b="1"/>
                        <a:t>Riset Evaluasi</a:t>
                      </a:r>
                      <a:endParaRPr lang="en-US" sz="2800" b="1"/>
                    </a:p>
                  </a:txBody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708660" y="3682365"/>
            <a:ext cx="1871980" cy="22453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p>
            <a:r>
              <a:rPr lang="en-US" sz="2800" b="1"/>
              <a:t>2023:</a:t>
            </a:r>
            <a:endParaRPr lang="en-US" sz="2800" b="1"/>
          </a:p>
          <a:p>
            <a:r>
              <a:rPr lang="en-US" sz="2800" b="1"/>
              <a:t>UU no 17 tahun 2023 disahkan</a:t>
            </a:r>
            <a:endParaRPr lang="en-US" sz="2800" b="1"/>
          </a:p>
        </p:txBody>
      </p:sp>
      <p:sp>
        <p:nvSpPr>
          <p:cNvPr id="7" name="Text Box 6"/>
          <p:cNvSpPr txBox="1"/>
          <p:nvPr/>
        </p:nvSpPr>
        <p:spPr>
          <a:xfrm>
            <a:off x="2703830" y="3682365"/>
            <a:ext cx="34112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PP disahkan, dan berbagai aturan turunan</a:t>
            </a:r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6551930" y="638175"/>
            <a:ext cx="447802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800" b="1"/>
              <a:t>Jangkauan Waktu Penelitian </a:t>
            </a:r>
            <a:endParaRPr lang="en-US" sz="4800" b="1"/>
          </a:p>
        </p:txBody>
      </p:sp>
      <p:sp>
        <p:nvSpPr>
          <p:cNvPr id="9" name="Text Box 8"/>
          <p:cNvSpPr txBox="1"/>
          <p:nvPr/>
        </p:nvSpPr>
        <p:spPr>
          <a:xfrm>
            <a:off x="5210175" y="5204460"/>
            <a:ext cx="5702300" cy="3371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p>
            <a:r>
              <a:rPr lang="en-US" sz="1600"/>
              <a:t>Kegiatan ini dapat terjadi secara berkesinambungan</a:t>
            </a:r>
            <a:endParaRPr lang="en-US" sz="1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6080" y="365125"/>
            <a:ext cx="4568190" cy="1325880"/>
          </a:xfrm>
        </p:spPr>
        <p:txBody>
          <a:bodyPr>
            <a:normAutofit fontScale="90000"/>
          </a:bodyPr>
          <a:p>
            <a:r>
              <a:rPr lang="en-US"/>
              <a:t>Aspek Multi Sites:</a:t>
            </a:r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810895" y="5342890"/>
            <a:ext cx="95758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/>
              <a:t>Penulisan Proposal:</a:t>
            </a:r>
            <a:endParaRPr lang="en-US" sz="2400" b="1"/>
          </a:p>
          <a:p>
            <a:r>
              <a:rPr lang="en-US" sz="2400" b="1"/>
              <a:t>Multi-sites study, dengan anggota peneliti dari FK-FK  se Indonesia. Sifat sukarela.</a:t>
            </a:r>
            <a:endParaRPr lang="en-US" sz="2400" b="1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510" y="195580"/>
            <a:ext cx="3178175" cy="1665605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4" name="Table 3"/>
          <p:cNvGraphicFramePr/>
          <p:nvPr/>
        </p:nvGraphicFramePr>
        <p:xfrm>
          <a:off x="810895" y="2104390"/>
          <a:ext cx="10213340" cy="2967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335"/>
                <a:gridCol w="1276985"/>
                <a:gridCol w="1276350"/>
                <a:gridCol w="1276985"/>
                <a:gridCol w="1276350"/>
                <a:gridCol w="1276985"/>
                <a:gridCol w="1276350"/>
              </a:tblGrid>
              <a:tr h="6457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Topik</a:t>
                      </a:r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p>
                      <a:pPr algn="ctr">
                        <a:buNone/>
                      </a:pPr>
                      <a:r>
                        <a:rPr lang="en-US"/>
                        <a:t>Nama-nama fakultas kedokteran yang secara sukarela akan join</a:t>
                      </a:r>
                      <a:endParaRPr lang="en-US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457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Kebijakan Jantung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457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Kebijakan Operasi Katarak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64643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Kebijakan Hospital Based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  <a:tr h="3841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....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1"/>
          <p:cNvSpPr>
            <a:spLocks noGrp="1"/>
          </p:cNvSpPr>
          <p:nvPr/>
        </p:nvSpPr>
        <p:spPr>
          <a:xfrm>
            <a:off x="965200" y="492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Dari mana sumber dananya?</a:t>
            </a:r>
            <a:endParaRPr lang="en-US"/>
          </a:p>
        </p:txBody>
      </p:sp>
      <p:graphicFrame>
        <p:nvGraphicFramePr>
          <p:cNvPr id="5" name="Table 4"/>
          <p:cNvGraphicFramePr/>
          <p:nvPr/>
        </p:nvGraphicFramePr>
        <p:xfrm>
          <a:off x="3018790" y="1946275"/>
          <a:ext cx="8534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2029</a:t>
                      </a:r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Penelitan sebagai Base line</a:t>
                      </a:r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sz="2800" b="1"/>
                        <a:t>Riset Implementasi</a:t>
                      </a:r>
                      <a:endParaRPr lang="en-US" sz="2800" b="1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en-US" sz="2800" b="1"/>
                        <a:t>Riset Evaluasi</a:t>
                      </a:r>
                      <a:endParaRPr lang="en-US" sz="2800" b="1"/>
                    </a:p>
                  </a:txBody>
                  <a:tcPr/>
                </a:tc>
                <a:tc hMerge="1"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/>
          <p:nvPr/>
        </p:nvGraphicFramePr>
        <p:xfrm>
          <a:off x="855345" y="3272790"/>
          <a:ext cx="11095990" cy="173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1437640"/>
                <a:gridCol w="4293870"/>
                <a:gridCol w="2848610"/>
              </a:tblGrid>
              <a:tr h="53022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Dana Internal FK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6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Dana Riset Dikti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6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Dana Riset Kemenkes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6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.....</a:t>
                      </a:r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1146175"/>
            <a:ext cx="4392930" cy="4262755"/>
          </a:xfrm>
        </p:spPr>
        <p:txBody>
          <a:bodyPr>
            <a:normAutofit fontScale="90000"/>
          </a:bodyPr>
          <a:p>
            <a:r>
              <a:rPr lang="en-US"/>
              <a:t>Akan dilakukan survey mengenai minat untuk melakukan penelitian multi-sites di berbagai topik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5800090" y="797560"/>
            <a:ext cx="5544820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/>
              <a:t>Apa manfaatnya untuk FK-FK yang mengikuti:</a:t>
            </a:r>
            <a:endParaRPr lang="en-US" sz="2800" b="1"/>
          </a:p>
          <a:p>
            <a:pPr marL="457200" indent="-457200">
              <a:buFont typeface="Wingdings" panose="05000000000000000000" charset="0"/>
              <a:buChar char=""/>
            </a:pPr>
            <a:r>
              <a:rPr lang="en-US" sz="2800"/>
              <a:t>Menghasilkan Artikel Jurnal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"/>
            </a:pPr>
            <a:r>
              <a:rPr lang="en-US" sz="2800"/>
              <a:t>Menghasilkan monograph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"/>
            </a:pPr>
            <a:r>
              <a:rPr lang="en-US" sz="2800"/>
              <a:t>Menghasilkan buku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"/>
            </a:pPr>
            <a:r>
              <a:rPr lang="en-US" sz="2800"/>
              <a:t>Meningkatkan kemampuan untuk melakukan riset kebijakan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"/>
            </a:pPr>
            <a:r>
              <a:rPr lang="en-US" sz="2800"/>
              <a:t>Tidak menjadi penonton dalam kebijakan kesehatan di lingkungannya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"/>
            </a:pPr>
            <a:r>
              <a:rPr lang="en-US" sz="2800"/>
              <a:t>...</a:t>
            </a:r>
            <a:endParaRPr lang="en-US" sz="2800"/>
          </a:p>
          <a:p>
            <a:pPr marL="457200" indent="-457200">
              <a:buFont typeface="Wingdings" panose="05000000000000000000" charset="0"/>
              <a:buChar char=""/>
            </a:pPr>
            <a:r>
              <a:rPr lang="en-US" sz="2800"/>
              <a:t>...</a:t>
            </a: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Sifat Pelatihan: On the job training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420" y="1825625"/>
            <a:ext cx="8628380" cy="4351655"/>
          </a:xfrm>
        </p:spPr>
        <p:txBody>
          <a:bodyPr>
            <a:normAutofit/>
          </a:bodyPr>
          <a:p>
            <a:r>
              <a:rPr lang="en-US" sz="3200" b="1"/>
              <a:t>Berlatih langsung dengan kasus Proposal Multi-center dan proposal local-specific</a:t>
            </a:r>
            <a:endParaRPr lang="en-US" sz="3200" b="1"/>
          </a:p>
          <a:p>
            <a:r>
              <a:rPr lang="en-US"/>
              <a:t>Peserta dalam berbagai topik</a:t>
            </a:r>
            <a:endParaRPr lang="en-US"/>
          </a:p>
          <a:p>
            <a:r>
              <a:rPr lang="en-US"/>
              <a:t>Berbayar namun kecil untuk analis data dan sebagai bukti minat.</a:t>
            </a:r>
            <a:endParaRPr lang="en-US"/>
          </a:p>
          <a:p>
            <a:r>
              <a:rPr lang="en-US"/>
              <a:t>Akan diterapkan langsung dalam penelitian di tahun 2024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Bagi para peserta Webinar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Diharapkan menuliskan semacam keinginan untuk penelitian dengan topik kebijakan tertentu.</a:t>
            </a:r>
            <a:endParaRPr lang="en-US"/>
          </a:p>
          <a:p>
            <a:r>
              <a:rPr lang="en-US"/>
              <a:t>Diakhir diskusi: selama 20 menit, diharapkan menulis dan mengirimkan dengan melampirkan di chat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Apa yang ditulis (waktu 20 menit):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Topik-Judul penelitian kebijakan: ....................</a:t>
            </a:r>
            <a:endParaRPr lang="en-US"/>
          </a:p>
          <a:p>
            <a:r>
              <a:rPr lang="en-US"/>
              <a:t>Sifat Kebijakan: Kebijakan Nasional, multi site. Atau kebijakan propinsi, satu site. Lintas FK</a:t>
            </a:r>
            <a:endParaRPr lang="en-US"/>
          </a:p>
          <a:p>
            <a:r>
              <a:rPr lang="en-US"/>
              <a:t>Sifat Pendekatan kelimuan: Lintas Departemen di dalam FK. Antara Departemen mana dengan mana?</a:t>
            </a:r>
            <a:endParaRPr lang="en-US"/>
          </a:p>
          <a:p>
            <a:r>
              <a:rPr lang="en-US"/>
              <a:t>Tujuan Penelitian apa?</a:t>
            </a:r>
            <a:endParaRPr lang="en-US"/>
          </a:p>
          <a:p>
            <a:r>
              <a:rPr lang="en-US"/>
              <a:t>Sumber dana penelitian: dari mana?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9430"/>
            <a:ext cx="10515600" cy="3584575"/>
          </a:xfrm>
        </p:spPr>
        <p:txBody>
          <a:bodyPr>
            <a:normAutofit fontScale="90000"/>
          </a:bodyPr>
          <a:p>
            <a:r>
              <a:rPr lang="en-US" b="1">
                <a:sym typeface="+mn-ea"/>
              </a:rPr>
              <a:t>Tahap 3. Kalau diperlukan: Mengundang konsultan untuk membantu peningkatan kapasitas fakultas kedokteran yang tertarik dalam meneliti riset kebijakan/riset implementasi</a:t>
            </a:r>
            <a:br>
              <a:rPr lang="en-US" b="1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37685"/>
            <a:ext cx="10515600" cy="1839595"/>
          </a:xfrm>
        </p:spPr>
        <p:txBody>
          <a:bodyPr/>
          <a:p>
            <a:r>
              <a:rPr lang="en-US"/>
              <a:t>Dikerjakan secara hibrid</a:t>
            </a:r>
            <a:endParaRPr lang="en-US"/>
          </a:p>
          <a:p>
            <a:r>
              <a:rPr lang="en-US"/>
              <a:t>Sebagian dengan jarak-jauh, sebagian tatap muka dengan menggunakan prinsip in-house facilitation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Catatan untuk Webinar 4: </a:t>
            </a:r>
            <a:br>
              <a:rPr lang="en-US"/>
            </a:br>
            <a:r>
              <a:rPr lang="en-US"/>
              <a:t>Memulai </a:t>
            </a:r>
            <a:r>
              <a:rPr lang="en-US"/>
              <a:t>Penulisan Proposal Penelitian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72505" cy="4351655"/>
          </a:xfrm>
        </p:spPr>
        <p:txBody>
          <a:bodyPr>
            <a:normAutofit lnSpcReduction="20000"/>
          </a:bodyPr>
          <a:p>
            <a:r>
              <a:rPr lang="en-US"/>
              <a:t>Dilakukan dengan pendekatan menyusun proposal berdasarkan kelembagaan</a:t>
            </a:r>
            <a:endParaRPr lang="en-US"/>
          </a:p>
          <a:p>
            <a:r>
              <a:rPr lang="en-US"/>
              <a:t>Proposal diharapkan dapat didukung oleh fakultas kedokteran masing-masing</a:t>
            </a:r>
            <a:endParaRPr lang="en-US"/>
          </a:p>
          <a:p>
            <a:r>
              <a:rPr lang="en-US"/>
              <a:t>Tidak terbatas pada kemampuan menyusun proposal perorangan, namun juga infrastruktur penelitian dan ketersediaan dana penelitian di setiap fakultas kedokteran.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33030" y="2323465"/>
            <a:ext cx="3620770" cy="3171825"/>
          </a:xfrm>
        </p:spPr>
        <p:txBody>
          <a:bodyPr/>
          <a:p>
            <a:pPr marL="0" indent="0">
              <a:buNone/>
            </a:pPr>
            <a:r>
              <a:rPr lang="en-US"/>
              <a:t>Akan diikuti dengan Workshop   Peningkatan kapasitas menulis proposal dalam konteks kebijakan 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Mari kita diskusikan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9865"/>
          </a:xfrm>
        </p:spPr>
        <p:txBody>
          <a:bodyPr>
            <a:normAutofit fontScale="90000"/>
          </a:bodyPr>
          <a:p>
            <a:r>
              <a:rPr lang="en-US" sz="3600" b="1"/>
              <a:t>Diharapkan dengan menguasai riset kebijakan: para dosen tidak menjadi penonton dinamika dunia nyata</a:t>
            </a:r>
            <a:endParaRPr lang="en-US" sz="3600" b="1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094105" y="1824990"/>
            <a:ext cx="10148570" cy="47739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8965" y="365125"/>
            <a:ext cx="8204835" cy="1325880"/>
          </a:xfrm>
        </p:spPr>
        <p:txBody>
          <a:bodyPr/>
          <a:p>
            <a:r>
              <a:rPr lang="en-US" b="1"/>
              <a:t>Isi Webinar ke 4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965" y="1691005"/>
            <a:ext cx="8204835" cy="4849495"/>
          </a:xfrm>
        </p:spPr>
        <p:txBody>
          <a:bodyPr>
            <a:normAutofit lnSpcReduction="10000"/>
          </a:bodyPr>
          <a:p>
            <a:r>
              <a:rPr lang="en-US"/>
              <a:t>Proposal untuk Riset Kebijakan: Di titik mana dalam proses kebijakan?</a:t>
            </a:r>
            <a:endParaRPr lang="en-US"/>
          </a:p>
          <a:p>
            <a:r>
              <a:rPr lang="en-US"/>
              <a:t>Best Practice:  Berbasis pada kebutuhan. Kebutuhan Siapa? Kebijakan Nasional dan/atau daerah? Pengambil kebijakan sebagai mitra.</a:t>
            </a:r>
            <a:endParaRPr lang="en-US"/>
          </a:p>
          <a:p>
            <a:r>
              <a:rPr lang="en-US"/>
              <a:t>Topik-topik Prioritas</a:t>
            </a:r>
            <a:endParaRPr lang="en-US"/>
          </a:p>
          <a:p>
            <a:r>
              <a:rPr lang="en-US"/>
              <a:t>Kemampuan individu</a:t>
            </a:r>
            <a:endParaRPr lang="en-US"/>
          </a:p>
          <a:p>
            <a:r>
              <a:rPr lang="en-US"/>
              <a:t>Kapasitas fakultas kedokteran</a:t>
            </a:r>
            <a:endParaRPr lang="en-US"/>
          </a:p>
          <a:p>
            <a:r>
              <a:rPr lang="en-US"/>
              <a:t>What Next?</a:t>
            </a:r>
            <a:endParaRPr lang="en-US"/>
          </a:p>
        </p:txBody>
      </p:sp>
      <p:pic>
        <p:nvPicPr>
          <p:cNvPr id="32" name="Picture 3"/>
          <p:cNvPicPr>
            <a:picLocks noChangeAspect="1"/>
          </p:cNvPicPr>
          <p:nvPr/>
        </p:nvPicPr>
        <p:blipFill rotWithShape="1">
          <a:blip r:embed="rId1"/>
          <a:srcRect l="29054" r="35390"/>
          <a:stretch>
            <a:fillRect/>
          </a:stretch>
        </p:blipFill>
        <p:spPr>
          <a:xfrm>
            <a:off x="0" y="0"/>
            <a:ext cx="282575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8965" y="365125"/>
            <a:ext cx="8204835" cy="1325880"/>
          </a:xfrm>
        </p:spPr>
        <p:txBody>
          <a:bodyPr/>
          <a:p>
            <a:r>
              <a:rPr lang="en-US"/>
              <a:t>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965" y="1825625"/>
            <a:ext cx="8204835" cy="4351655"/>
          </a:xfrm>
        </p:spPr>
        <p:txBody>
          <a:bodyPr/>
          <a:p>
            <a:pPr marL="0" indent="0">
              <a:buNone/>
            </a:pPr>
            <a:r>
              <a:rPr lang="en-US" sz="6600" b="1"/>
              <a:t>Proposal untuk Riset Kebijakan: Di titik mana dalam proses kebijakan?</a:t>
            </a:r>
            <a:endParaRPr lang="en-US" sz="6600" b="1"/>
          </a:p>
        </p:txBody>
      </p:sp>
      <p:pic>
        <p:nvPicPr>
          <p:cNvPr id="32" name="Picture 3"/>
          <p:cNvPicPr>
            <a:picLocks noChangeAspect="1"/>
          </p:cNvPicPr>
          <p:nvPr/>
        </p:nvPicPr>
        <p:blipFill rotWithShape="1">
          <a:blip r:embed="rId1"/>
          <a:srcRect l="29054" r="35390"/>
          <a:stretch>
            <a:fillRect/>
          </a:stretch>
        </p:blipFill>
        <p:spPr>
          <a:xfrm>
            <a:off x="0" y="0"/>
            <a:ext cx="282575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>
          <a:xfrm>
            <a:off x="810260" y="598805"/>
            <a:ext cx="3270885" cy="7556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 b="1"/>
              <a:t>Siklus </a:t>
            </a:r>
            <a:br>
              <a:rPr lang="en-US" altLang="en-US" sz="2800" b="1"/>
            </a:br>
            <a:r>
              <a:rPr lang="en-US" altLang="en-US" sz="2800" b="1"/>
              <a:t>Proses Kebijakan</a:t>
            </a:r>
            <a:endParaRPr lang="en-US" altLang="en-US" sz="2800" b="1"/>
          </a:p>
        </p:txBody>
      </p:sp>
      <p:sp>
        <p:nvSpPr>
          <p:cNvPr id="10243" name="Slide Number Placeholder 13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069049F-27F6-0C43-9D1C-53323ED6FFAE}" type="slidenum">
              <a:rPr lang="en-US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en-US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Content Placeholder 4"/>
          <p:cNvSpPr txBox="1"/>
          <p:nvPr/>
        </p:nvSpPr>
        <p:spPr bwMode="auto">
          <a:xfrm>
            <a:off x="8539480" y="2060575"/>
            <a:ext cx="2127885" cy="18053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b="1" dirty="0">
                <a:latin typeface="+mn-lt"/>
                <a:ea typeface="MS PGothic" pitchFamily="-109" charset="-128"/>
              </a:rPr>
              <a:t>Monitoring dan Evaluasi Kebijakan</a:t>
            </a:r>
            <a:endParaRPr lang="id-ID" sz="2400" b="1" dirty="0">
              <a:latin typeface="+mn-lt"/>
              <a:ea typeface="MS PGothic" pitchFamily="-109" charset="-128"/>
            </a:endParaRPr>
          </a:p>
        </p:txBody>
      </p:sp>
      <p:sp>
        <p:nvSpPr>
          <p:cNvPr id="6" name="Down Arrow 5"/>
          <p:cNvSpPr>
            <a:spLocks noChangeArrowheads="1"/>
          </p:cNvSpPr>
          <p:nvPr/>
        </p:nvSpPr>
        <p:spPr bwMode="auto">
          <a:xfrm rot="2707104">
            <a:off x="4972050" y="882651"/>
            <a:ext cx="287337" cy="792162"/>
          </a:xfrm>
          <a:prstGeom prst="downArrow">
            <a:avLst>
              <a:gd name="adj1" fmla="val 50000"/>
              <a:gd name="adj2" fmla="val 4999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 rot="-1023354">
            <a:off x="3667125" y="3076575"/>
            <a:ext cx="288925" cy="417513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Down Arrow 20"/>
          <p:cNvSpPr>
            <a:spLocks noChangeArrowheads="1"/>
          </p:cNvSpPr>
          <p:nvPr/>
        </p:nvSpPr>
        <p:spPr bwMode="auto">
          <a:xfrm rot="-4160112">
            <a:off x="4645025" y="5006975"/>
            <a:ext cx="287338" cy="617538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Down Arrow 21"/>
          <p:cNvSpPr>
            <a:spLocks noChangeArrowheads="1"/>
          </p:cNvSpPr>
          <p:nvPr/>
        </p:nvSpPr>
        <p:spPr bwMode="auto">
          <a:xfrm rot="-7781711">
            <a:off x="7719219" y="3439319"/>
            <a:ext cx="292100" cy="1389062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H="1" flipV="1">
            <a:off x="7535863" y="1052513"/>
            <a:ext cx="973137" cy="863600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ysDash"/>
            <a:rou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5384800" y="2330450"/>
            <a:ext cx="2849563" cy="73025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ysDash"/>
            <a:rou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6456363" y="2757488"/>
            <a:ext cx="1852612" cy="1895475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ysDash"/>
            <a:rou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2" name="TextBox 32"/>
          <p:cNvSpPr txBox="1">
            <a:spLocks noChangeArrowheads="1"/>
          </p:cNvSpPr>
          <p:nvPr/>
        </p:nvSpPr>
        <p:spPr bwMode="auto">
          <a:xfrm>
            <a:off x="8256588" y="1389063"/>
            <a:ext cx="1871662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Revisi agenda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64" name="TextBox 39"/>
          <p:cNvSpPr txBox="1">
            <a:spLocks noChangeArrowheads="1"/>
          </p:cNvSpPr>
          <p:nvPr/>
        </p:nvSpPr>
        <p:spPr bwMode="auto">
          <a:xfrm>
            <a:off x="5087938" y="2636838"/>
            <a:ext cx="1871662" cy="4140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Arial" panose="020B0604020202020204" pitchFamily="34" charset="0"/>
              </a:rPr>
              <a:t>Revisi UU/Peraturan-peraturan</a:t>
            </a:r>
            <a:endParaRPr lang="en-US" sz="1050">
              <a:latin typeface="Arial" panose="020B0604020202020204" pitchFamily="34" charset="0"/>
            </a:endParaRPr>
          </a:p>
        </p:txBody>
      </p:sp>
      <p:sp>
        <p:nvSpPr>
          <p:cNvPr id="2065" name="TextBox 40"/>
          <p:cNvSpPr txBox="1">
            <a:spLocks noChangeArrowheads="1"/>
          </p:cNvSpPr>
          <p:nvPr/>
        </p:nvSpPr>
        <p:spPr bwMode="auto">
          <a:xfrm>
            <a:off x="5735638" y="3644900"/>
            <a:ext cx="1873250" cy="4140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Arial" panose="020B0604020202020204" pitchFamily="34" charset="0"/>
              </a:rPr>
              <a:t>Revisi </a:t>
            </a:r>
            <a:endParaRPr lang="en-US" sz="1050">
              <a:latin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Arial" panose="020B0604020202020204" pitchFamily="34" charset="0"/>
              </a:rPr>
              <a:t>Pelaksanaan</a:t>
            </a:r>
            <a:endParaRPr lang="en-US" sz="1050">
              <a:latin typeface="Arial" panose="020B0604020202020204" pitchFamily="34" charset="0"/>
            </a:endParaRPr>
          </a:p>
        </p:txBody>
      </p:sp>
      <p:sp>
        <p:nvSpPr>
          <p:cNvPr id="25" name="Content Placeholder 4"/>
          <p:cNvSpPr txBox="1"/>
          <p:nvPr/>
        </p:nvSpPr>
        <p:spPr bwMode="auto">
          <a:xfrm>
            <a:off x="5802313" y="331788"/>
            <a:ext cx="17335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b="1" dirty="0" err="1">
                <a:latin typeface="+mn-lt"/>
                <a:ea typeface="MS PGothic" pitchFamily="-109" charset="-128"/>
              </a:rPr>
              <a:t>Penetapan</a:t>
            </a:r>
            <a:r>
              <a:rPr lang="en-ID" sz="2000" b="1" dirty="0">
                <a:latin typeface="+mn-lt"/>
                <a:ea typeface="MS PGothic" pitchFamily="-109" charset="-128"/>
              </a:rPr>
              <a:t> Agenda</a:t>
            </a:r>
            <a:endParaRPr lang="id-ID" sz="2000" b="1" dirty="0">
              <a:latin typeface="+mn-lt"/>
              <a:ea typeface="MS PGothic" pitchFamily="-109" charset="-128"/>
            </a:endParaRPr>
          </a:p>
        </p:txBody>
      </p:sp>
      <p:sp>
        <p:nvSpPr>
          <p:cNvPr id="26" name="Content Placeholder 4"/>
          <p:cNvSpPr txBox="1"/>
          <p:nvPr/>
        </p:nvSpPr>
        <p:spPr bwMode="auto">
          <a:xfrm>
            <a:off x="3162300" y="1752600"/>
            <a:ext cx="18732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b="1" dirty="0" err="1">
                <a:latin typeface="+mn-lt"/>
                <a:ea typeface="MS PGothic" pitchFamily="-109" charset="-128"/>
              </a:rPr>
              <a:t>Perumusan</a:t>
            </a:r>
            <a:r>
              <a:rPr lang="en-ID" sz="2000" b="1" dirty="0">
                <a:latin typeface="+mn-lt"/>
                <a:ea typeface="MS PGothic" pitchFamily="-109" charset="-128"/>
              </a:rPr>
              <a:t> </a:t>
            </a:r>
            <a:r>
              <a:rPr lang="en-ID" sz="2000" b="1" dirty="0" err="1">
                <a:latin typeface="+mn-lt"/>
                <a:ea typeface="MS PGothic" pitchFamily="-109" charset="-128"/>
              </a:rPr>
              <a:t>Kebijakan</a:t>
            </a:r>
            <a:endParaRPr lang="id-ID" sz="2000" b="1" dirty="0">
              <a:latin typeface="+mn-lt"/>
              <a:ea typeface="MS PGothic" pitchFamily="-109" charset="-128"/>
            </a:endParaRPr>
          </a:p>
        </p:txBody>
      </p:sp>
      <p:sp>
        <p:nvSpPr>
          <p:cNvPr id="27" name="Content Placeholder 4"/>
          <p:cNvSpPr txBox="1"/>
          <p:nvPr/>
        </p:nvSpPr>
        <p:spPr bwMode="auto">
          <a:xfrm>
            <a:off x="3183255" y="3724275"/>
            <a:ext cx="1852295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b="1" dirty="0" err="1">
                <a:latin typeface="+mn-lt"/>
                <a:ea typeface="MS PGothic" pitchFamily="-109" charset="-128"/>
              </a:rPr>
              <a:t>Penetapan</a:t>
            </a:r>
            <a:r>
              <a:rPr lang="en-ID" sz="2000" b="1" dirty="0">
                <a:latin typeface="+mn-lt"/>
                <a:ea typeface="MS PGothic" pitchFamily="-109" charset="-128"/>
              </a:rPr>
              <a:t> </a:t>
            </a:r>
            <a:r>
              <a:rPr lang="en-ID" sz="2000" b="1" dirty="0" err="1">
                <a:latin typeface="+mn-lt"/>
                <a:ea typeface="MS PGothic" pitchFamily="-109" charset="-128"/>
              </a:rPr>
              <a:t>Kebijakan</a:t>
            </a:r>
            <a:endParaRPr lang="id-ID" sz="2000" b="1" dirty="0">
              <a:latin typeface="+mn-lt"/>
              <a:ea typeface="MS PGothic" pitchFamily="-109" charset="-128"/>
            </a:endParaRPr>
          </a:p>
        </p:txBody>
      </p:sp>
      <p:sp>
        <p:nvSpPr>
          <p:cNvPr id="29" name="Content Placeholder 4"/>
          <p:cNvSpPr txBox="1"/>
          <p:nvPr/>
        </p:nvSpPr>
        <p:spPr bwMode="auto">
          <a:xfrm>
            <a:off x="5353685" y="4848225"/>
            <a:ext cx="1852295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b="1" dirty="0" err="1">
                <a:latin typeface="+mn-lt"/>
                <a:ea typeface="MS PGothic" pitchFamily="-109" charset="-128"/>
              </a:rPr>
              <a:t>Pelaksanaan</a:t>
            </a:r>
            <a:r>
              <a:rPr lang="en-ID" sz="2000" b="1" dirty="0">
                <a:latin typeface="+mn-lt"/>
                <a:ea typeface="MS PGothic" pitchFamily="-109" charset="-128"/>
              </a:rPr>
              <a:t> </a:t>
            </a:r>
            <a:r>
              <a:rPr lang="en-ID" sz="2000" b="1" dirty="0" err="1">
                <a:latin typeface="+mn-lt"/>
                <a:ea typeface="MS PGothic" pitchFamily="-109" charset="-128"/>
              </a:rPr>
              <a:t>Kebijakan</a:t>
            </a:r>
            <a:endParaRPr lang="id-ID" sz="2000" b="1" dirty="0">
              <a:latin typeface="+mn-lt"/>
              <a:ea typeface="MS PGothic" pitchFamily="-109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>
          <a:xfrm>
            <a:off x="810260" y="241935"/>
            <a:ext cx="3270885" cy="111252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600" b="1">
                <a:solidFill>
                  <a:srgbClr val="C00000"/>
                </a:solidFill>
              </a:rPr>
              <a:t>Dimana Penelitiannya?</a:t>
            </a:r>
            <a:endParaRPr lang="en-US" altLang="en-US" sz="3600" b="1">
              <a:solidFill>
                <a:srgbClr val="C00000"/>
              </a:solidFill>
            </a:endParaRPr>
          </a:p>
        </p:txBody>
      </p:sp>
      <p:sp>
        <p:nvSpPr>
          <p:cNvPr id="10243" name="Slide Number Placeholder 13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069049F-27F6-0C43-9D1C-53323ED6FFAE}" type="slidenum">
              <a:rPr lang="en-US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en-US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Content Placeholder 4"/>
          <p:cNvSpPr txBox="1"/>
          <p:nvPr/>
        </p:nvSpPr>
        <p:spPr bwMode="auto">
          <a:xfrm>
            <a:off x="8539480" y="2060575"/>
            <a:ext cx="2127885" cy="18053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b="1" dirty="0">
                <a:latin typeface="+mn-lt"/>
                <a:ea typeface="MS PGothic" pitchFamily="-109" charset="-128"/>
              </a:rPr>
              <a:t>Monitoring dan Evaluasi Kebijakan</a:t>
            </a:r>
            <a:endParaRPr lang="id-ID" sz="2400" b="1" dirty="0">
              <a:latin typeface="+mn-lt"/>
              <a:ea typeface="MS PGothic" pitchFamily="-109" charset="-128"/>
            </a:endParaRPr>
          </a:p>
        </p:txBody>
      </p:sp>
      <p:sp>
        <p:nvSpPr>
          <p:cNvPr id="6" name="Down Arrow 5"/>
          <p:cNvSpPr>
            <a:spLocks noChangeArrowheads="1"/>
          </p:cNvSpPr>
          <p:nvPr/>
        </p:nvSpPr>
        <p:spPr bwMode="auto">
          <a:xfrm rot="2707104">
            <a:off x="4972050" y="882651"/>
            <a:ext cx="287337" cy="792162"/>
          </a:xfrm>
          <a:prstGeom prst="downArrow">
            <a:avLst>
              <a:gd name="adj1" fmla="val 50000"/>
              <a:gd name="adj2" fmla="val 4999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 rot="-1023354">
            <a:off x="3667125" y="3076575"/>
            <a:ext cx="288925" cy="417513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Down Arrow 20"/>
          <p:cNvSpPr>
            <a:spLocks noChangeArrowheads="1"/>
          </p:cNvSpPr>
          <p:nvPr/>
        </p:nvSpPr>
        <p:spPr bwMode="auto">
          <a:xfrm rot="-4160112">
            <a:off x="4645025" y="5006975"/>
            <a:ext cx="287338" cy="617538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Down Arrow 21"/>
          <p:cNvSpPr>
            <a:spLocks noChangeArrowheads="1"/>
          </p:cNvSpPr>
          <p:nvPr/>
        </p:nvSpPr>
        <p:spPr bwMode="auto">
          <a:xfrm rot="-7781711">
            <a:off x="7719219" y="3439319"/>
            <a:ext cx="292100" cy="1389062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H="1" flipV="1">
            <a:off x="7535863" y="1052513"/>
            <a:ext cx="973137" cy="863600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ysDash"/>
            <a:rou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5384800" y="2330450"/>
            <a:ext cx="2849563" cy="73025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ysDash"/>
            <a:rou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6456363" y="2757488"/>
            <a:ext cx="1852612" cy="1895475"/>
          </a:xfrm>
          <a:prstGeom prst="straightConnector1">
            <a:avLst/>
          </a:prstGeom>
          <a:noFill/>
          <a:ln w="76200">
            <a:solidFill>
              <a:srgbClr val="FF0000"/>
            </a:solidFill>
            <a:prstDash val="sysDash"/>
            <a:rou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2" name="TextBox 32"/>
          <p:cNvSpPr txBox="1">
            <a:spLocks noChangeArrowheads="1"/>
          </p:cNvSpPr>
          <p:nvPr/>
        </p:nvSpPr>
        <p:spPr bwMode="auto">
          <a:xfrm>
            <a:off x="8256588" y="1389063"/>
            <a:ext cx="1871662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Revisi agenda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64" name="TextBox 39"/>
          <p:cNvSpPr txBox="1">
            <a:spLocks noChangeArrowheads="1"/>
          </p:cNvSpPr>
          <p:nvPr/>
        </p:nvSpPr>
        <p:spPr bwMode="auto">
          <a:xfrm>
            <a:off x="5087938" y="2636838"/>
            <a:ext cx="1871662" cy="4140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Arial" panose="020B0604020202020204" pitchFamily="34" charset="0"/>
              </a:rPr>
              <a:t>Revisi UU/Peraturan-peraturan</a:t>
            </a:r>
            <a:endParaRPr lang="en-US" sz="1050">
              <a:latin typeface="Arial" panose="020B0604020202020204" pitchFamily="34" charset="0"/>
            </a:endParaRPr>
          </a:p>
        </p:txBody>
      </p:sp>
      <p:sp>
        <p:nvSpPr>
          <p:cNvPr id="2065" name="TextBox 40"/>
          <p:cNvSpPr txBox="1">
            <a:spLocks noChangeArrowheads="1"/>
          </p:cNvSpPr>
          <p:nvPr/>
        </p:nvSpPr>
        <p:spPr bwMode="auto">
          <a:xfrm>
            <a:off x="5735638" y="3644900"/>
            <a:ext cx="1873250" cy="4140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Arial" panose="020B0604020202020204" pitchFamily="34" charset="0"/>
              </a:rPr>
              <a:t>Revisi </a:t>
            </a:r>
            <a:endParaRPr lang="en-US" sz="1050">
              <a:latin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Arial" panose="020B0604020202020204" pitchFamily="34" charset="0"/>
              </a:rPr>
              <a:t>Pelaksanaan</a:t>
            </a:r>
            <a:endParaRPr lang="en-US" sz="1050">
              <a:latin typeface="Arial" panose="020B0604020202020204" pitchFamily="34" charset="0"/>
            </a:endParaRPr>
          </a:p>
        </p:txBody>
      </p:sp>
      <p:sp>
        <p:nvSpPr>
          <p:cNvPr id="25" name="Content Placeholder 4"/>
          <p:cNvSpPr txBox="1"/>
          <p:nvPr/>
        </p:nvSpPr>
        <p:spPr bwMode="auto">
          <a:xfrm>
            <a:off x="5802313" y="331788"/>
            <a:ext cx="17335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b="1" dirty="0" err="1">
                <a:latin typeface="+mn-lt"/>
                <a:ea typeface="MS PGothic" pitchFamily="-109" charset="-128"/>
              </a:rPr>
              <a:t>Penetapan</a:t>
            </a:r>
            <a:r>
              <a:rPr lang="en-ID" sz="2000" b="1" dirty="0">
                <a:latin typeface="+mn-lt"/>
                <a:ea typeface="MS PGothic" pitchFamily="-109" charset="-128"/>
              </a:rPr>
              <a:t> Agenda</a:t>
            </a:r>
            <a:endParaRPr lang="id-ID" sz="2000" b="1" dirty="0">
              <a:latin typeface="+mn-lt"/>
              <a:ea typeface="MS PGothic" pitchFamily="-109" charset="-128"/>
            </a:endParaRPr>
          </a:p>
        </p:txBody>
      </p:sp>
      <p:sp>
        <p:nvSpPr>
          <p:cNvPr id="26" name="Content Placeholder 4"/>
          <p:cNvSpPr txBox="1"/>
          <p:nvPr/>
        </p:nvSpPr>
        <p:spPr bwMode="auto">
          <a:xfrm>
            <a:off x="3162300" y="1752600"/>
            <a:ext cx="18732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b="1" dirty="0" err="1">
                <a:latin typeface="+mn-lt"/>
                <a:ea typeface="MS PGothic" pitchFamily="-109" charset="-128"/>
              </a:rPr>
              <a:t>Perumusan</a:t>
            </a:r>
            <a:r>
              <a:rPr lang="en-ID" sz="2000" b="1" dirty="0">
                <a:latin typeface="+mn-lt"/>
                <a:ea typeface="MS PGothic" pitchFamily="-109" charset="-128"/>
              </a:rPr>
              <a:t> </a:t>
            </a:r>
            <a:r>
              <a:rPr lang="en-ID" sz="2000" b="1" dirty="0" err="1">
                <a:latin typeface="+mn-lt"/>
                <a:ea typeface="MS PGothic" pitchFamily="-109" charset="-128"/>
              </a:rPr>
              <a:t>Kebijakan</a:t>
            </a:r>
            <a:endParaRPr lang="id-ID" sz="2000" b="1" dirty="0">
              <a:latin typeface="+mn-lt"/>
              <a:ea typeface="MS PGothic" pitchFamily="-109" charset="-128"/>
            </a:endParaRPr>
          </a:p>
        </p:txBody>
      </p:sp>
      <p:sp>
        <p:nvSpPr>
          <p:cNvPr id="27" name="Content Placeholder 4"/>
          <p:cNvSpPr txBox="1"/>
          <p:nvPr/>
        </p:nvSpPr>
        <p:spPr bwMode="auto">
          <a:xfrm>
            <a:off x="3183255" y="3724275"/>
            <a:ext cx="1852295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b="1" dirty="0" err="1">
                <a:latin typeface="+mn-lt"/>
                <a:ea typeface="MS PGothic" pitchFamily="-109" charset="-128"/>
              </a:rPr>
              <a:t>Penetapan</a:t>
            </a:r>
            <a:r>
              <a:rPr lang="en-ID" sz="2000" b="1" dirty="0">
                <a:latin typeface="+mn-lt"/>
                <a:ea typeface="MS PGothic" pitchFamily="-109" charset="-128"/>
              </a:rPr>
              <a:t> </a:t>
            </a:r>
            <a:r>
              <a:rPr lang="en-ID" sz="2000" b="1" dirty="0" err="1">
                <a:latin typeface="+mn-lt"/>
                <a:ea typeface="MS PGothic" pitchFamily="-109" charset="-128"/>
              </a:rPr>
              <a:t>Kebijakan</a:t>
            </a:r>
            <a:endParaRPr lang="id-ID" sz="2000" b="1" dirty="0">
              <a:latin typeface="+mn-lt"/>
              <a:ea typeface="MS PGothic" pitchFamily="-109" charset="-128"/>
            </a:endParaRPr>
          </a:p>
        </p:txBody>
      </p:sp>
      <p:sp>
        <p:nvSpPr>
          <p:cNvPr id="29" name="Content Placeholder 4"/>
          <p:cNvSpPr txBox="1"/>
          <p:nvPr/>
        </p:nvSpPr>
        <p:spPr bwMode="auto">
          <a:xfrm>
            <a:off x="5353685" y="4848225"/>
            <a:ext cx="1852295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000" b="1" dirty="0" err="1">
                <a:latin typeface="+mn-lt"/>
                <a:ea typeface="MS PGothic" pitchFamily="-109" charset="-128"/>
              </a:rPr>
              <a:t>Pelaksanaan</a:t>
            </a:r>
            <a:r>
              <a:rPr lang="en-ID" sz="2000" b="1" dirty="0">
                <a:latin typeface="+mn-lt"/>
                <a:ea typeface="MS PGothic" pitchFamily="-109" charset="-128"/>
              </a:rPr>
              <a:t> </a:t>
            </a:r>
            <a:r>
              <a:rPr lang="en-ID" sz="2000" b="1" dirty="0" err="1">
                <a:latin typeface="+mn-lt"/>
                <a:ea typeface="MS PGothic" pitchFamily="-109" charset="-128"/>
              </a:rPr>
              <a:t>Kebijakan</a:t>
            </a:r>
            <a:endParaRPr lang="id-ID" sz="2000" b="1" dirty="0">
              <a:latin typeface="+mn-lt"/>
              <a:ea typeface="MS PGothic" pitchFamily="-109" charset="-128"/>
            </a:endParaRPr>
          </a:p>
        </p:txBody>
      </p:sp>
      <p:sp>
        <p:nvSpPr>
          <p:cNvPr id="2" name="Title 3"/>
          <p:cNvSpPr>
            <a:spLocks noGrp="1"/>
          </p:cNvSpPr>
          <p:nvPr/>
        </p:nvSpPr>
        <p:spPr>
          <a:xfrm>
            <a:off x="7237730" y="5603875"/>
            <a:ext cx="3270885" cy="1112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6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Riset Implementasi</a:t>
            </a:r>
            <a:endParaRPr lang="en-US" altLang="en-US" sz="3600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  <p:sp>
        <p:nvSpPr>
          <p:cNvPr id="3" name="Title 3"/>
          <p:cNvSpPr>
            <a:spLocks noGrp="1"/>
          </p:cNvSpPr>
          <p:nvPr/>
        </p:nvSpPr>
        <p:spPr>
          <a:xfrm>
            <a:off x="8539480" y="3886200"/>
            <a:ext cx="3270885" cy="1112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6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Riset Evaluasi</a:t>
            </a:r>
            <a:endParaRPr lang="en-US" altLang="en-US" sz="36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8965" y="365125"/>
            <a:ext cx="8204835" cy="1325880"/>
          </a:xfrm>
        </p:spPr>
        <p:txBody>
          <a:bodyPr/>
          <a:p>
            <a:r>
              <a:rPr lang="en-US"/>
              <a:t>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965" y="1825625"/>
            <a:ext cx="8204835" cy="4351655"/>
          </a:xfrm>
        </p:spPr>
        <p:txBody>
          <a:bodyPr/>
          <a:p>
            <a:pPr marL="0" indent="0">
              <a:buNone/>
            </a:pPr>
            <a:r>
              <a:rPr lang="en-US" sz="4800" b="1"/>
              <a:t>Best Practice:  </a:t>
            </a:r>
            <a:endParaRPr lang="en-US" sz="4800" b="1"/>
          </a:p>
          <a:p>
            <a:pPr marL="0" indent="0">
              <a:buNone/>
            </a:pPr>
            <a:r>
              <a:rPr lang="en-US" sz="4800" b="1"/>
              <a:t>Berbasis pada kebutuhan. Kebutuhan Siapa? Kebijakan Nasional dan/atau daerah? Siapa mitranya?</a:t>
            </a:r>
            <a:endParaRPr lang="en-US" sz="4800" b="1"/>
          </a:p>
        </p:txBody>
      </p:sp>
      <p:pic>
        <p:nvPicPr>
          <p:cNvPr id="32" name="Picture 3"/>
          <p:cNvPicPr>
            <a:picLocks noChangeAspect="1"/>
          </p:cNvPicPr>
          <p:nvPr/>
        </p:nvPicPr>
        <p:blipFill rotWithShape="1">
          <a:blip r:embed="rId1"/>
          <a:srcRect l="29054" r="35390"/>
          <a:stretch>
            <a:fillRect/>
          </a:stretch>
        </p:blipFill>
        <p:spPr>
          <a:xfrm>
            <a:off x="0" y="0"/>
            <a:ext cx="28257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7204</Words>
  <Application>WPS Spreadsheets</Application>
  <PresentationFormat>Widescreen</PresentationFormat>
  <Paragraphs>319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8" baseType="lpstr">
      <vt:lpstr>Arial</vt:lpstr>
      <vt:lpstr>SimSun</vt:lpstr>
      <vt:lpstr>Wingdings</vt:lpstr>
      <vt:lpstr>Segoe UI Light</vt:lpstr>
      <vt:lpstr>苹方-简</vt:lpstr>
      <vt:lpstr>Calibri</vt:lpstr>
      <vt:lpstr>MS PGothic</vt:lpstr>
      <vt:lpstr>MS PGothic</vt:lpstr>
      <vt:lpstr>Wingdings</vt:lpstr>
      <vt:lpstr>Aptos</vt:lpstr>
      <vt:lpstr>Times New Roman</vt:lpstr>
      <vt:lpstr>Helvetica Neue</vt:lpstr>
      <vt:lpstr>Aptos Display</vt:lpstr>
      <vt:lpstr>Microsoft YaHei</vt:lpstr>
      <vt:lpstr>汉仪旗黑</vt:lpstr>
      <vt:lpstr>Arial Unicode MS</vt:lpstr>
      <vt:lpstr>宋体-简</vt:lpstr>
      <vt:lpstr>Office Theme</vt:lpstr>
      <vt:lpstr>Sesi 4 seri Webinar:  Memulai Penulisan Proposal</vt:lpstr>
      <vt:lpstr>Tujuan Seri Webinar:</vt:lpstr>
      <vt:lpstr>Catatan untuk Webinar 4:  Memulai Penulisan Proposal Penelitian</vt:lpstr>
      <vt:lpstr>Diharapkan para dosen di dunia akademik tidak menjadi penonton dinamika dunia nyata</vt:lpstr>
      <vt:lpstr>Isi Webinar ke 4</vt:lpstr>
      <vt:lpstr>Isi</vt:lpstr>
      <vt:lpstr>Siklus  Proses Kebijakan</vt:lpstr>
      <vt:lpstr>Dimana Penelitiannya?</vt:lpstr>
      <vt:lpstr>Isi</vt:lpstr>
      <vt:lpstr>Riset untuk menjawab kebutuhan Kebijakan Nasional</vt:lpstr>
      <vt:lpstr>Riset untuk menjawab kebutuhan Kebijakan Propinsi atau Kabupaten/Kota</vt:lpstr>
      <vt:lpstr>Jika merupakan kebijakan nasional dengan impact seluruh Indonesia:</vt:lpstr>
      <vt:lpstr>Siapa pengambil kebijakan sebagai mitra:</vt:lpstr>
      <vt:lpstr>Isi</vt:lpstr>
      <vt:lpstr>Bagaimana menentukan topik-topik kebijakan prioritas yang akan diteliti?</vt:lpstr>
      <vt:lpstr>Angket sebelum Webinar ke 4:</vt:lpstr>
      <vt:lpstr>PowerPoint 演示文稿</vt:lpstr>
      <vt:lpstr>Isi</vt:lpstr>
      <vt:lpstr>Tahapan yang diharapkan dapat diikuti dalam konteks pembelajaran:</vt:lpstr>
      <vt:lpstr>Tahap 1: Webinar dan ujian</vt:lpstr>
      <vt:lpstr>Tahap 2: Pelatihan untuk peningkatan Kapasitas Poltekkes dalam Riset Kebijakan dan Riset Implementasi</vt:lpstr>
      <vt:lpstr>PowerPoint 演示文稿</vt:lpstr>
      <vt:lpstr>Riset untuk menjawab kebutuhan Kebijakan Nasional</vt:lpstr>
      <vt:lpstr>PowerPoint 演示文稿</vt:lpstr>
      <vt:lpstr>PowerPoint 演示文稿</vt:lpstr>
      <vt:lpstr>Sifat Pelatihan: On the job training</vt:lpstr>
      <vt:lpstr>PowerPoint 演示文稿</vt:lpstr>
      <vt:lpstr>PowerPoint 演示文稿</vt:lpstr>
      <vt:lpstr>Tahap 3. Kalau diperlukan: Mengundang konsultan untuk membantu peningkatan kapasitas dalam meneliti riset kebijakan/riset implementasi </vt:lpstr>
      <vt:lpstr>Mari kita diskusikan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 Muhartini</dc:creator>
  <cp:lastModifiedBy>Laksono Trisnantoro</cp:lastModifiedBy>
  <cp:revision>34</cp:revision>
  <dcterms:created xsi:type="dcterms:W3CDTF">2024-04-18T01:56:14Z</dcterms:created>
  <dcterms:modified xsi:type="dcterms:W3CDTF">2024-04-18T01:56:14Z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1033-5.2.0.7913</vt:lpwstr>
  </property>
</Properties>
</file>