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6"/>
  </p:notesMasterIdLst>
  <p:sldIdLst>
    <p:sldId id="495" r:id="rId3"/>
    <p:sldId id="779" r:id="rId4"/>
    <p:sldId id="514" r:id="rId5"/>
    <p:sldId id="992" r:id="rId6"/>
    <p:sldId id="1035" r:id="rId7"/>
    <p:sldId id="1043" r:id="rId8"/>
    <p:sldId id="1044" r:id="rId9"/>
    <p:sldId id="994" r:id="rId10"/>
    <p:sldId id="995" r:id="rId11"/>
    <p:sldId id="996" r:id="rId12"/>
    <p:sldId id="997" r:id="rId13"/>
    <p:sldId id="998" r:id="rId14"/>
    <p:sldId id="1032" r:id="rId15"/>
    <p:sldId id="1041" r:id="rId16"/>
    <p:sldId id="1033" r:id="rId17"/>
    <p:sldId id="1034" r:id="rId18"/>
    <p:sldId id="1000" r:id="rId19"/>
    <p:sldId id="1001" r:id="rId20"/>
    <p:sldId id="1002" r:id="rId21"/>
    <p:sldId id="1004" r:id="rId22"/>
    <p:sldId id="1005" r:id="rId23"/>
    <p:sldId id="1042" r:id="rId24"/>
    <p:sldId id="1007" r:id="rId25"/>
    <p:sldId id="1036" r:id="rId26"/>
    <p:sldId id="1010" r:id="rId27"/>
    <p:sldId id="1012" r:id="rId28"/>
    <p:sldId id="1013" r:id="rId29"/>
    <p:sldId id="1014" r:id="rId30"/>
    <p:sldId id="1015" r:id="rId31"/>
    <p:sldId id="1038" r:id="rId32"/>
    <p:sldId id="1018" r:id="rId33"/>
    <p:sldId id="1019" r:id="rId34"/>
    <p:sldId id="1020" r:id="rId35"/>
    <p:sldId id="1021" r:id="rId36"/>
    <p:sldId id="1022" r:id="rId37"/>
    <p:sldId id="1023" r:id="rId38"/>
    <p:sldId id="1024" r:id="rId39"/>
    <p:sldId id="1025" r:id="rId40"/>
    <p:sldId id="1026" r:id="rId41"/>
    <p:sldId id="1027" r:id="rId42"/>
    <p:sldId id="1028" r:id="rId43"/>
    <p:sldId id="1037" r:id="rId44"/>
    <p:sldId id="990" r:id="rId4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  <p:cmAuthor id="0" name="wenny indriasari" initials="" lastIdx="1" clrIdx="0"/>
  <p:cmAuthor id="1" name="Siti Sari Septian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580"/>
  </p:normalViewPr>
  <p:slideViewPr>
    <p:cSldViewPr snapToGrid="0" snapToObjects="1">
      <p:cViewPr varScale="1">
        <p:scale>
          <a:sx n="128" d="100"/>
          <a:sy n="128" d="100"/>
        </p:scale>
        <p:origin x="1160" y="176"/>
      </p:cViewPr>
      <p:guideLst>
        <p:guide orient="horz" pos="17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0" Type="http://schemas.openxmlformats.org/officeDocument/2006/relationships/commentAuthors" Target="commentAuthors.xml"/><Relationship Id="rId5" Type="http://schemas.openxmlformats.org/officeDocument/2006/relationships/slide" Target="slides/slide3.xml"/><Relationship Id="rId49" Type="http://schemas.openxmlformats.org/officeDocument/2006/relationships/tableStyles" Target="tableStyles.xml"/><Relationship Id="rId48" Type="http://schemas.openxmlformats.org/officeDocument/2006/relationships/viewProps" Target="viewProps.xml"/><Relationship Id="rId47" Type="http://schemas.openxmlformats.org/officeDocument/2006/relationships/presProps" Target="presProps.xml"/><Relationship Id="rId46" Type="http://schemas.openxmlformats.org/officeDocument/2006/relationships/notesMaster" Target="notesMasters/notesMaster1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2AB72-13A3-4C41-A2CB-50CB76C0CD11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70CF7-20B3-124A-912B-77CFEC54C7A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9" y="282928"/>
            <a:ext cx="8679898" cy="603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35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  <a:endParaRPr lang="en-US" altLang="ko-KR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" y="4192201"/>
            <a:ext cx="8838488" cy="1317708"/>
            <a:chOff x="0" y="5030641"/>
            <a:chExt cx="11784650" cy="1581249"/>
          </a:xfrm>
        </p:grpSpPr>
        <p:grpSp>
          <p:nvGrpSpPr>
            <p:cNvPr id="4" name="Group 3"/>
            <p:cNvGrpSpPr/>
            <p:nvPr/>
          </p:nvGrpSpPr>
          <p:grpSpPr>
            <a:xfrm>
              <a:off x="10972494" y="5030641"/>
              <a:ext cx="812156" cy="1343445"/>
              <a:chOff x="10042059" y="85076"/>
              <a:chExt cx="1867634" cy="3089387"/>
            </a:xfrm>
          </p:grpSpPr>
          <p:sp>
            <p:nvSpPr>
              <p:cNvPr id="9" name="Freeform: Shape 8"/>
              <p:cNvSpPr/>
              <p:nvPr/>
            </p:nvSpPr>
            <p:spPr>
              <a:xfrm rot="16200000" flipH="1">
                <a:off x="9851011" y="276124"/>
                <a:ext cx="2249729" cy="1867634"/>
              </a:xfrm>
              <a:custGeom>
                <a:avLst/>
                <a:gdLst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710150 h 1867634"/>
                  <a:gd name="connsiteX4" fmla="*/ 2240336 w 2254431"/>
                  <a:gd name="connsiteY4" fmla="*/ 727150 h 1867634"/>
                  <a:gd name="connsiteX5" fmla="*/ 2234976 w 2254431"/>
                  <a:gd name="connsiteY5" fmla="*/ 737448 h 1867634"/>
                  <a:gd name="connsiteX6" fmla="*/ 1734909 w 2254431"/>
                  <a:gd name="connsiteY6" fmla="*/ 1232300 h 1867634"/>
                  <a:gd name="connsiteX7" fmla="*/ 1781182 w 2254431"/>
                  <a:gd name="connsiteY7" fmla="*/ 1232300 h 1867634"/>
                  <a:gd name="connsiteX8" fmla="*/ 1734909 w 2254431"/>
                  <a:gd name="connsiteY8" fmla="*/ 1237163 h 1867634"/>
                  <a:gd name="connsiteX9" fmla="*/ 1734908 w 2254431"/>
                  <a:gd name="connsiteY9" fmla="*/ 633988 h 1867634"/>
                  <a:gd name="connsiteX10" fmla="*/ 2124749 w 2254431"/>
                  <a:gd name="connsiteY10" fmla="*/ 668096 h 1867634"/>
                  <a:gd name="connsiteX11" fmla="*/ 1734908 w 2254431"/>
                  <a:gd name="connsiteY11" fmla="*/ 668096 h 1867634"/>
                  <a:gd name="connsiteX12" fmla="*/ 0 w 2254431"/>
                  <a:gd name="connsiteY12" fmla="*/ 933818 h 1867634"/>
                  <a:gd name="connsiteX13" fmla="*/ 273507 w 2254431"/>
                  <a:gd name="connsiteY13" fmla="*/ 1594126 h 1867634"/>
                  <a:gd name="connsiteX14" fmla="*/ 1594123 w 2254431"/>
                  <a:gd name="connsiteY14" fmla="*/ 1594126 h 1867634"/>
                  <a:gd name="connsiteX15" fmla="*/ 1818102 w 2254431"/>
                  <a:gd name="connsiteY15" fmla="*/ 1370146 h 1867634"/>
                  <a:gd name="connsiteX16" fmla="*/ 2067929 w 2254431"/>
                  <a:gd name="connsiteY16" fmla="*/ 1370150 h 1867634"/>
                  <a:gd name="connsiteX17" fmla="*/ 2249729 w 2254431"/>
                  <a:gd name="connsiteY17" fmla="*/ 1188348 h 1867634"/>
                  <a:gd name="connsiteX18" fmla="*/ 2249729 w 2254431"/>
                  <a:gd name="connsiteY18" fmla="*/ 938520 h 1867634"/>
                  <a:gd name="connsiteX19" fmla="*/ 2254431 w 2254431"/>
                  <a:gd name="connsiteY19" fmla="*/ 933818 h 1867634"/>
                  <a:gd name="connsiteX20" fmla="*/ 2249729 w 2254431"/>
                  <a:gd name="connsiteY20" fmla="*/ 929116 h 1867634"/>
                  <a:gd name="connsiteX21" fmla="*/ 2249729 w 2254431"/>
                  <a:gd name="connsiteY21" fmla="*/ 679292 h 1867634"/>
                  <a:gd name="connsiteX22" fmla="*/ 2067926 w 2254431"/>
                  <a:gd name="connsiteY22" fmla="*/ 497490 h 1867634"/>
                  <a:gd name="connsiteX23" fmla="*/ 1818099 w 2254431"/>
                  <a:gd name="connsiteY23" fmla="*/ 497490 h 1867634"/>
                  <a:gd name="connsiteX24" fmla="*/ 1594123 w 2254431"/>
                  <a:gd name="connsiteY24" fmla="*/ 273510 h 1867634"/>
                  <a:gd name="connsiteX25" fmla="*/ 273507 w 2254431"/>
                  <a:gd name="connsiteY25" fmla="*/ 273510 h 1867634"/>
                  <a:gd name="connsiteX26" fmla="*/ 0 w 2254431"/>
                  <a:gd name="connsiteY26" fmla="*/ 933818 h 1867634"/>
                  <a:gd name="connsiteX0-1" fmla="*/ 2234976 w 2254431"/>
                  <a:gd name="connsiteY0-2" fmla="*/ 1132618 h 1867634"/>
                  <a:gd name="connsiteX1-3" fmla="*/ 2236496 w 2254431"/>
                  <a:gd name="connsiteY1-4" fmla="*/ 1135418 h 1867634"/>
                  <a:gd name="connsiteX2-5" fmla="*/ 2234976 w 2254431"/>
                  <a:gd name="connsiteY2-6" fmla="*/ 1140552 h 1867634"/>
                  <a:gd name="connsiteX3-7" fmla="*/ 2234976 w 2254431"/>
                  <a:gd name="connsiteY3-8" fmla="*/ 1132618 h 1867634"/>
                  <a:gd name="connsiteX4-9" fmla="*/ 2234976 w 2254431"/>
                  <a:gd name="connsiteY4-10" fmla="*/ 710150 h 1867634"/>
                  <a:gd name="connsiteX5-11" fmla="*/ 2240336 w 2254431"/>
                  <a:gd name="connsiteY5-12" fmla="*/ 727150 h 1867634"/>
                  <a:gd name="connsiteX6-13" fmla="*/ 2234976 w 2254431"/>
                  <a:gd name="connsiteY6-14" fmla="*/ 737448 h 1867634"/>
                  <a:gd name="connsiteX7-15" fmla="*/ 2234976 w 2254431"/>
                  <a:gd name="connsiteY7-16" fmla="*/ 710150 h 1867634"/>
                  <a:gd name="connsiteX8-17" fmla="*/ 1734909 w 2254431"/>
                  <a:gd name="connsiteY8-18" fmla="*/ 1232300 h 1867634"/>
                  <a:gd name="connsiteX9-19" fmla="*/ 1781182 w 2254431"/>
                  <a:gd name="connsiteY9-20" fmla="*/ 1232300 h 1867634"/>
                  <a:gd name="connsiteX10-21" fmla="*/ 1734909 w 2254431"/>
                  <a:gd name="connsiteY10-22" fmla="*/ 1237163 h 1867634"/>
                  <a:gd name="connsiteX11-23" fmla="*/ 1734909 w 2254431"/>
                  <a:gd name="connsiteY11-24" fmla="*/ 1232300 h 1867634"/>
                  <a:gd name="connsiteX12-25" fmla="*/ 1734908 w 2254431"/>
                  <a:gd name="connsiteY12-26" fmla="*/ 668096 h 1867634"/>
                  <a:gd name="connsiteX13-27" fmla="*/ 2124749 w 2254431"/>
                  <a:gd name="connsiteY13-28" fmla="*/ 668096 h 1867634"/>
                  <a:gd name="connsiteX14-29" fmla="*/ 1734908 w 2254431"/>
                  <a:gd name="connsiteY14-30" fmla="*/ 668096 h 1867634"/>
                  <a:gd name="connsiteX15-31" fmla="*/ 0 w 2254431"/>
                  <a:gd name="connsiteY15-32" fmla="*/ 933818 h 1867634"/>
                  <a:gd name="connsiteX16-33" fmla="*/ 273507 w 2254431"/>
                  <a:gd name="connsiteY16-34" fmla="*/ 1594126 h 1867634"/>
                  <a:gd name="connsiteX17-35" fmla="*/ 1594123 w 2254431"/>
                  <a:gd name="connsiteY17-36" fmla="*/ 1594126 h 1867634"/>
                  <a:gd name="connsiteX18-37" fmla="*/ 1818102 w 2254431"/>
                  <a:gd name="connsiteY18-38" fmla="*/ 1370146 h 1867634"/>
                  <a:gd name="connsiteX19-39" fmla="*/ 2067929 w 2254431"/>
                  <a:gd name="connsiteY19-40" fmla="*/ 1370150 h 1867634"/>
                  <a:gd name="connsiteX20-41" fmla="*/ 2249729 w 2254431"/>
                  <a:gd name="connsiteY20-42" fmla="*/ 1188348 h 1867634"/>
                  <a:gd name="connsiteX21-43" fmla="*/ 2249729 w 2254431"/>
                  <a:gd name="connsiteY21-44" fmla="*/ 938520 h 1867634"/>
                  <a:gd name="connsiteX22-45" fmla="*/ 2254431 w 2254431"/>
                  <a:gd name="connsiteY22-46" fmla="*/ 933818 h 1867634"/>
                  <a:gd name="connsiteX23-47" fmla="*/ 2249729 w 2254431"/>
                  <a:gd name="connsiteY23-48" fmla="*/ 929116 h 1867634"/>
                  <a:gd name="connsiteX24-49" fmla="*/ 2249729 w 2254431"/>
                  <a:gd name="connsiteY24-50" fmla="*/ 679292 h 1867634"/>
                  <a:gd name="connsiteX25-51" fmla="*/ 2067926 w 2254431"/>
                  <a:gd name="connsiteY25-52" fmla="*/ 497490 h 1867634"/>
                  <a:gd name="connsiteX26-53" fmla="*/ 1818099 w 2254431"/>
                  <a:gd name="connsiteY26-54" fmla="*/ 497490 h 1867634"/>
                  <a:gd name="connsiteX27" fmla="*/ 1594123 w 2254431"/>
                  <a:gd name="connsiteY27" fmla="*/ 273510 h 1867634"/>
                  <a:gd name="connsiteX28" fmla="*/ 273507 w 2254431"/>
                  <a:gd name="connsiteY28" fmla="*/ 273510 h 1867634"/>
                  <a:gd name="connsiteX29" fmla="*/ 0 w 2254431"/>
                  <a:gd name="connsiteY29" fmla="*/ 933818 h 1867634"/>
                  <a:gd name="connsiteX0-55" fmla="*/ 2234976 w 2254431"/>
                  <a:gd name="connsiteY0-56" fmla="*/ 1132618 h 1867634"/>
                  <a:gd name="connsiteX1-57" fmla="*/ 2236496 w 2254431"/>
                  <a:gd name="connsiteY1-58" fmla="*/ 1135418 h 1867634"/>
                  <a:gd name="connsiteX2-59" fmla="*/ 2234976 w 2254431"/>
                  <a:gd name="connsiteY2-60" fmla="*/ 1140552 h 1867634"/>
                  <a:gd name="connsiteX3-61" fmla="*/ 2234976 w 2254431"/>
                  <a:gd name="connsiteY3-62" fmla="*/ 1132618 h 1867634"/>
                  <a:gd name="connsiteX4-63" fmla="*/ 2234976 w 2254431"/>
                  <a:gd name="connsiteY4-64" fmla="*/ 710150 h 1867634"/>
                  <a:gd name="connsiteX5-65" fmla="*/ 2240336 w 2254431"/>
                  <a:gd name="connsiteY5-66" fmla="*/ 727150 h 1867634"/>
                  <a:gd name="connsiteX6-67" fmla="*/ 2234976 w 2254431"/>
                  <a:gd name="connsiteY6-68" fmla="*/ 737448 h 1867634"/>
                  <a:gd name="connsiteX7-69" fmla="*/ 2234976 w 2254431"/>
                  <a:gd name="connsiteY7-70" fmla="*/ 710150 h 1867634"/>
                  <a:gd name="connsiteX8-71" fmla="*/ 1734909 w 2254431"/>
                  <a:gd name="connsiteY8-72" fmla="*/ 1232300 h 1867634"/>
                  <a:gd name="connsiteX9-73" fmla="*/ 1781182 w 2254431"/>
                  <a:gd name="connsiteY9-74" fmla="*/ 1232300 h 1867634"/>
                  <a:gd name="connsiteX10-75" fmla="*/ 1734909 w 2254431"/>
                  <a:gd name="connsiteY10-76" fmla="*/ 1237163 h 1867634"/>
                  <a:gd name="connsiteX11-77" fmla="*/ 1734909 w 2254431"/>
                  <a:gd name="connsiteY11-78" fmla="*/ 1232300 h 1867634"/>
                  <a:gd name="connsiteX12-79" fmla="*/ 0 w 2254431"/>
                  <a:gd name="connsiteY12-80" fmla="*/ 933818 h 1867634"/>
                  <a:gd name="connsiteX13-81" fmla="*/ 273507 w 2254431"/>
                  <a:gd name="connsiteY13-82" fmla="*/ 1594126 h 1867634"/>
                  <a:gd name="connsiteX14-83" fmla="*/ 1594123 w 2254431"/>
                  <a:gd name="connsiteY14-84" fmla="*/ 1594126 h 1867634"/>
                  <a:gd name="connsiteX15-85" fmla="*/ 1818102 w 2254431"/>
                  <a:gd name="connsiteY15-86" fmla="*/ 1370146 h 1867634"/>
                  <a:gd name="connsiteX16-87" fmla="*/ 2067929 w 2254431"/>
                  <a:gd name="connsiteY16-88" fmla="*/ 1370150 h 1867634"/>
                  <a:gd name="connsiteX17-89" fmla="*/ 2249729 w 2254431"/>
                  <a:gd name="connsiteY17-90" fmla="*/ 1188348 h 1867634"/>
                  <a:gd name="connsiteX18-91" fmla="*/ 2249729 w 2254431"/>
                  <a:gd name="connsiteY18-92" fmla="*/ 938520 h 1867634"/>
                  <a:gd name="connsiteX19-93" fmla="*/ 2254431 w 2254431"/>
                  <a:gd name="connsiteY19-94" fmla="*/ 933818 h 1867634"/>
                  <a:gd name="connsiteX20-95" fmla="*/ 2249729 w 2254431"/>
                  <a:gd name="connsiteY20-96" fmla="*/ 929116 h 1867634"/>
                  <a:gd name="connsiteX21-97" fmla="*/ 2249729 w 2254431"/>
                  <a:gd name="connsiteY21-98" fmla="*/ 679292 h 1867634"/>
                  <a:gd name="connsiteX22-99" fmla="*/ 2067926 w 2254431"/>
                  <a:gd name="connsiteY22-100" fmla="*/ 497490 h 1867634"/>
                  <a:gd name="connsiteX23-101" fmla="*/ 1818099 w 2254431"/>
                  <a:gd name="connsiteY23-102" fmla="*/ 497490 h 1867634"/>
                  <a:gd name="connsiteX24-103" fmla="*/ 1594123 w 2254431"/>
                  <a:gd name="connsiteY24-104" fmla="*/ 273510 h 1867634"/>
                  <a:gd name="connsiteX25-105" fmla="*/ 273507 w 2254431"/>
                  <a:gd name="connsiteY25-106" fmla="*/ 273510 h 1867634"/>
                  <a:gd name="connsiteX26-107" fmla="*/ 0 w 2254431"/>
                  <a:gd name="connsiteY26-108" fmla="*/ 933818 h 1867634"/>
                  <a:gd name="connsiteX0-109" fmla="*/ 2234976 w 2254431"/>
                  <a:gd name="connsiteY0-110" fmla="*/ 1132618 h 1867634"/>
                  <a:gd name="connsiteX1-111" fmla="*/ 2236496 w 2254431"/>
                  <a:gd name="connsiteY1-112" fmla="*/ 1135418 h 1867634"/>
                  <a:gd name="connsiteX2-113" fmla="*/ 2234976 w 2254431"/>
                  <a:gd name="connsiteY2-114" fmla="*/ 1140552 h 1867634"/>
                  <a:gd name="connsiteX3-115" fmla="*/ 2234976 w 2254431"/>
                  <a:gd name="connsiteY3-116" fmla="*/ 1132618 h 1867634"/>
                  <a:gd name="connsiteX4-117" fmla="*/ 2234976 w 2254431"/>
                  <a:gd name="connsiteY4-118" fmla="*/ 710150 h 1867634"/>
                  <a:gd name="connsiteX5-119" fmla="*/ 2240336 w 2254431"/>
                  <a:gd name="connsiteY5-120" fmla="*/ 727150 h 1867634"/>
                  <a:gd name="connsiteX6-121" fmla="*/ 2234976 w 2254431"/>
                  <a:gd name="connsiteY6-122" fmla="*/ 737448 h 1867634"/>
                  <a:gd name="connsiteX7-123" fmla="*/ 2234976 w 2254431"/>
                  <a:gd name="connsiteY7-124" fmla="*/ 710150 h 1867634"/>
                  <a:gd name="connsiteX8-125" fmla="*/ 1734909 w 2254431"/>
                  <a:gd name="connsiteY8-126" fmla="*/ 1237163 h 1867634"/>
                  <a:gd name="connsiteX9-127" fmla="*/ 1781182 w 2254431"/>
                  <a:gd name="connsiteY9-128" fmla="*/ 1232300 h 1867634"/>
                  <a:gd name="connsiteX10-129" fmla="*/ 1734909 w 2254431"/>
                  <a:gd name="connsiteY10-130" fmla="*/ 1237163 h 1867634"/>
                  <a:gd name="connsiteX11-131" fmla="*/ 0 w 2254431"/>
                  <a:gd name="connsiteY11-132" fmla="*/ 933818 h 1867634"/>
                  <a:gd name="connsiteX12-133" fmla="*/ 273507 w 2254431"/>
                  <a:gd name="connsiteY12-134" fmla="*/ 1594126 h 1867634"/>
                  <a:gd name="connsiteX13-135" fmla="*/ 1594123 w 2254431"/>
                  <a:gd name="connsiteY13-136" fmla="*/ 1594126 h 1867634"/>
                  <a:gd name="connsiteX14-137" fmla="*/ 1818102 w 2254431"/>
                  <a:gd name="connsiteY14-138" fmla="*/ 1370146 h 1867634"/>
                  <a:gd name="connsiteX15-139" fmla="*/ 2067929 w 2254431"/>
                  <a:gd name="connsiteY15-140" fmla="*/ 1370150 h 1867634"/>
                  <a:gd name="connsiteX16-141" fmla="*/ 2249729 w 2254431"/>
                  <a:gd name="connsiteY16-142" fmla="*/ 1188348 h 1867634"/>
                  <a:gd name="connsiteX17-143" fmla="*/ 2249729 w 2254431"/>
                  <a:gd name="connsiteY17-144" fmla="*/ 938520 h 1867634"/>
                  <a:gd name="connsiteX18-145" fmla="*/ 2254431 w 2254431"/>
                  <a:gd name="connsiteY18-146" fmla="*/ 933818 h 1867634"/>
                  <a:gd name="connsiteX19-147" fmla="*/ 2249729 w 2254431"/>
                  <a:gd name="connsiteY19-148" fmla="*/ 929116 h 1867634"/>
                  <a:gd name="connsiteX20-149" fmla="*/ 2249729 w 2254431"/>
                  <a:gd name="connsiteY20-150" fmla="*/ 679292 h 1867634"/>
                  <a:gd name="connsiteX21-151" fmla="*/ 2067926 w 2254431"/>
                  <a:gd name="connsiteY21-152" fmla="*/ 497490 h 1867634"/>
                  <a:gd name="connsiteX22-153" fmla="*/ 1818099 w 2254431"/>
                  <a:gd name="connsiteY22-154" fmla="*/ 497490 h 1867634"/>
                  <a:gd name="connsiteX23-155" fmla="*/ 1594123 w 2254431"/>
                  <a:gd name="connsiteY23-156" fmla="*/ 273510 h 1867634"/>
                  <a:gd name="connsiteX24-157" fmla="*/ 273507 w 2254431"/>
                  <a:gd name="connsiteY24-158" fmla="*/ 273510 h 1867634"/>
                  <a:gd name="connsiteX25-159" fmla="*/ 0 w 2254431"/>
                  <a:gd name="connsiteY25-160" fmla="*/ 933818 h 1867634"/>
                  <a:gd name="connsiteX0-161" fmla="*/ 2234976 w 2254431"/>
                  <a:gd name="connsiteY0-162" fmla="*/ 1132618 h 1867634"/>
                  <a:gd name="connsiteX1-163" fmla="*/ 2236496 w 2254431"/>
                  <a:gd name="connsiteY1-164" fmla="*/ 1135418 h 1867634"/>
                  <a:gd name="connsiteX2-165" fmla="*/ 2234976 w 2254431"/>
                  <a:gd name="connsiteY2-166" fmla="*/ 1140552 h 1867634"/>
                  <a:gd name="connsiteX3-167" fmla="*/ 2234976 w 2254431"/>
                  <a:gd name="connsiteY3-168" fmla="*/ 1132618 h 1867634"/>
                  <a:gd name="connsiteX4-169" fmla="*/ 2234976 w 2254431"/>
                  <a:gd name="connsiteY4-170" fmla="*/ 710150 h 1867634"/>
                  <a:gd name="connsiteX5-171" fmla="*/ 2240336 w 2254431"/>
                  <a:gd name="connsiteY5-172" fmla="*/ 727150 h 1867634"/>
                  <a:gd name="connsiteX6-173" fmla="*/ 2234976 w 2254431"/>
                  <a:gd name="connsiteY6-174" fmla="*/ 737448 h 1867634"/>
                  <a:gd name="connsiteX7-175" fmla="*/ 2234976 w 2254431"/>
                  <a:gd name="connsiteY7-176" fmla="*/ 710150 h 1867634"/>
                  <a:gd name="connsiteX8-177" fmla="*/ 0 w 2254431"/>
                  <a:gd name="connsiteY8-178" fmla="*/ 933818 h 1867634"/>
                  <a:gd name="connsiteX9-179" fmla="*/ 273507 w 2254431"/>
                  <a:gd name="connsiteY9-180" fmla="*/ 1594126 h 1867634"/>
                  <a:gd name="connsiteX10-181" fmla="*/ 1594123 w 2254431"/>
                  <a:gd name="connsiteY10-182" fmla="*/ 1594126 h 1867634"/>
                  <a:gd name="connsiteX11-183" fmla="*/ 1818102 w 2254431"/>
                  <a:gd name="connsiteY11-184" fmla="*/ 1370146 h 1867634"/>
                  <a:gd name="connsiteX12-185" fmla="*/ 2067929 w 2254431"/>
                  <a:gd name="connsiteY12-186" fmla="*/ 1370150 h 1867634"/>
                  <a:gd name="connsiteX13-187" fmla="*/ 2249729 w 2254431"/>
                  <a:gd name="connsiteY13-188" fmla="*/ 1188348 h 1867634"/>
                  <a:gd name="connsiteX14-189" fmla="*/ 2249729 w 2254431"/>
                  <a:gd name="connsiteY14-190" fmla="*/ 938520 h 1867634"/>
                  <a:gd name="connsiteX15-191" fmla="*/ 2254431 w 2254431"/>
                  <a:gd name="connsiteY15-192" fmla="*/ 933818 h 1867634"/>
                  <a:gd name="connsiteX16-193" fmla="*/ 2249729 w 2254431"/>
                  <a:gd name="connsiteY16-194" fmla="*/ 929116 h 1867634"/>
                  <a:gd name="connsiteX17-195" fmla="*/ 2249729 w 2254431"/>
                  <a:gd name="connsiteY17-196" fmla="*/ 679292 h 1867634"/>
                  <a:gd name="connsiteX18-197" fmla="*/ 2067926 w 2254431"/>
                  <a:gd name="connsiteY18-198" fmla="*/ 497490 h 1867634"/>
                  <a:gd name="connsiteX19-199" fmla="*/ 1818099 w 2254431"/>
                  <a:gd name="connsiteY19-200" fmla="*/ 497490 h 1867634"/>
                  <a:gd name="connsiteX20-201" fmla="*/ 1594123 w 2254431"/>
                  <a:gd name="connsiteY20-202" fmla="*/ 273510 h 1867634"/>
                  <a:gd name="connsiteX21-203" fmla="*/ 273507 w 2254431"/>
                  <a:gd name="connsiteY21-204" fmla="*/ 273510 h 1867634"/>
                  <a:gd name="connsiteX22-205" fmla="*/ 0 w 2254431"/>
                  <a:gd name="connsiteY22-206" fmla="*/ 933818 h 1867634"/>
                  <a:gd name="connsiteX0-207" fmla="*/ 2234976 w 2254431"/>
                  <a:gd name="connsiteY0-208" fmla="*/ 1140552 h 1867634"/>
                  <a:gd name="connsiteX1-209" fmla="*/ 2236496 w 2254431"/>
                  <a:gd name="connsiteY1-210" fmla="*/ 1135418 h 1867634"/>
                  <a:gd name="connsiteX2-211" fmla="*/ 2234976 w 2254431"/>
                  <a:gd name="connsiteY2-212" fmla="*/ 1140552 h 1867634"/>
                  <a:gd name="connsiteX3-213" fmla="*/ 2234976 w 2254431"/>
                  <a:gd name="connsiteY3-214" fmla="*/ 710150 h 1867634"/>
                  <a:gd name="connsiteX4-215" fmla="*/ 2240336 w 2254431"/>
                  <a:gd name="connsiteY4-216" fmla="*/ 727150 h 1867634"/>
                  <a:gd name="connsiteX5-217" fmla="*/ 2234976 w 2254431"/>
                  <a:gd name="connsiteY5-218" fmla="*/ 737448 h 1867634"/>
                  <a:gd name="connsiteX6-219" fmla="*/ 2234976 w 2254431"/>
                  <a:gd name="connsiteY6-220" fmla="*/ 710150 h 1867634"/>
                  <a:gd name="connsiteX7-221" fmla="*/ 0 w 2254431"/>
                  <a:gd name="connsiteY7-222" fmla="*/ 933818 h 1867634"/>
                  <a:gd name="connsiteX8-223" fmla="*/ 273507 w 2254431"/>
                  <a:gd name="connsiteY8-224" fmla="*/ 1594126 h 1867634"/>
                  <a:gd name="connsiteX9-225" fmla="*/ 1594123 w 2254431"/>
                  <a:gd name="connsiteY9-226" fmla="*/ 1594126 h 1867634"/>
                  <a:gd name="connsiteX10-227" fmla="*/ 1818102 w 2254431"/>
                  <a:gd name="connsiteY10-228" fmla="*/ 1370146 h 1867634"/>
                  <a:gd name="connsiteX11-229" fmla="*/ 2067929 w 2254431"/>
                  <a:gd name="connsiteY11-230" fmla="*/ 1370150 h 1867634"/>
                  <a:gd name="connsiteX12-231" fmla="*/ 2249729 w 2254431"/>
                  <a:gd name="connsiteY12-232" fmla="*/ 1188348 h 1867634"/>
                  <a:gd name="connsiteX13-233" fmla="*/ 2249729 w 2254431"/>
                  <a:gd name="connsiteY13-234" fmla="*/ 938520 h 1867634"/>
                  <a:gd name="connsiteX14-235" fmla="*/ 2254431 w 2254431"/>
                  <a:gd name="connsiteY14-236" fmla="*/ 933818 h 1867634"/>
                  <a:gd name="connsiteX15-237" fmla="*/ 2249729 w 2254431"/>
                  <a:gd name="connsiteY15-238" fmla="*/ 929116 h 1867634"/>
                  <a:gd name="connsiteX16-239" fmla="*/ 2249729 w 2254431"/>
                  <a:gd name="connsiteY16-240" fmla="*/ 679292 h 1867634"/>
                  <a:gd name="connsiteX17-241" fmla="*/ 2067926 w 2254431"/>
                  <a:gd name="connsiteY17-242" fmla="*/ 497490 h 1867634"/>
                  <a:gd name="connsiteX18-243" fmla="*/ 1818099 w 2254431"/>
                  <a:gd name="connsiteY18-244" fmla="*/ 497490 h 1867634"/>
                  <a:gd name="connsiteX19-245" fmla="*/ 1594123 w 2254431"/>
                  <a:gd name="connsiteY19-246" fmla="*/ 273510 h 1867634"/>
                  <a:gd name="connsiteX20-247" fmla="*/ 273507 w 2254431"/>
                  <a:gd name="connsiteY20-248" fmla="*/ 273510 h 1867634"/>
                  <a:gd name="connsiteX21-249" fmla="*/ 0 w 2254431"/>
                  <a:gd name="connsiteY21-250" fmla="*/ 933818 h 1867634"/>
                  <a:gd name="connsiteX0-251" fmla="*/ 2234976 w 2254431"/>
                  <a:gd name="connsiteY0-252" fmla="*/ 710150 h 1867634"/>
                  <a:gd name="connsiteX1-253" fmla="*/ 2240336 w 2254431"/>
                  <a:gd name="connsiteY1-254" fmla="*/ 727150 h 1867634"/>
                  <a:gd name="connsiteX2-255" fmla="*/ 2234976 w 2254431"/>
                  <a:gd name="connsiteY2-256" fmla="*/ 737448 h 1867634"/>
                  <a:gd name="connsiteX3-257" fmla="*/ 2234976 w 2254431"/>
                  <a:gd name="connsiteY3-258" fmla="*/ 710150 h 1867634"/>
                  <a:gd name="connsiteX4-259" fmla="*/ 0 w 2254431"/>
                  <a:gd name="connsiteY4-260" fmla="*/ 933818 h 1867634"/>
                  <a:gd name="connsiteX5-261" fmla="*/ 273507 w 2254431"/>
                  <a:gd name="connsiteY5-262" fmla="*/ 1594126 h 1867634"/>
                  <a:gd name="connsiteX6-263" fmla="*/ 1594123 w 2254431"/>
                  <a:gd name="connsiteY6-264" fmla="*/ 1594126 h 1867634"/>
                  <a:gd name="connsiteX7-265" fmla="*/ 1818102 w 2254431"/>
                  <a:gd name="connsiteY7-266" fmla="*/ 1370146 h 1867634"/>
                  <a:gd name="connsiteX8-267" fmla="*/ 2067929 w 2254431"/>
                  <a:gd name="connsiteY8-268" fmla="*/ 1370150 h 1867634"/>
                  <a:gd name="connsiteX9-269" fmla="*/ 2249729 w 2254431"/>
                  <a:gd name="connsiteY9-270" fmla="*/ 1188348 h 1867634"/>
                  <a:gd name="connsiteX10-271" fmla="*/ 2249729 w 2254431"/>
                  <a:gd name="connsiteY10-272" fmla="*/ 938520 h 1867634"/>
                  <a:gd name="connsiteX11-273" fmla="*/ 2254431 w 2254431"/>
                  <a:gd name="connsiteY11-274" fmla="*/ 933818 h 1867634"/>
                  <a:gd name="connsiteX12-275" fmla="*/ 2249729 w 2254431"/>
                  <a:gd name="connsiteY12-276" fmla="*/ 929116 h 1867634"/>
                  <a:gd name="connsiteX13-277" fmla="*/ 2249729 w 2254431"/>
                  <a:gd name="connsiteY13-278" fmla="*/ 679292 h 1867634"/>
                  <a:gd name="connsiteX14-279" fmla="*/ 2067926 w 2254431"/>
                  <a:gd name="connsiteY14-280" fmla="*/ 497490 h 1867634"/>
                  <a:gd name="connsiteX15-281" fmla="*/ 1818099 w 2254431"/>
                  <a:gd name="connsiteY15-282" fmla="*/ 497490 h 1867634"/>
                  <a:gd name="connsiteX16-283" fmla="*/ 1594123 w 2254431"/>
                  <a:gd name="connsiteY16-284" fmla="*/ 273510 h 1867634"/>
                  <a:gd name="connsiteX17-285" fmla="*/ 273507 w 2254431"/>
                  <a:gd name="connsiteY17-286" fmla="*/ 273510 h 1867634"/>
                  <a:gd name="connsiteX18-287" fmla="*/ 0 w 2254431"/>
                  <a:gd name="connsiteY18-288" fmla="*/ 933818 h 1867634"/>
                  <a:gd name="connsiteX0-289" fmla="*/ 2234976 w 2254431"/>
                  <a:gd name="connsiteY0-290" fmla="*/ 737448 h 1867634"/>
                  <a:gd name="connsiteX1-291" fmla="*/ 2240336 w 2254431"/>
                  <a:gd name="connsiteY1-292" fmla="*/ 727150 h 1867634"/>
                  <a:gd name="connsiteX2-293" fmla="*/ 2234976 w 2254431"/>
                  <a:gd name="connsiteY2-294" fmla="*/ 737448 h 1867634"/>
                  <a:gd name="connsiteX3-295" fmla="*/ 0 w 2254431"/>
                  <a:gd name="connsiteY3-296" fmla="*/ 933818 h 1867634"/>
                  <a:gd name="connsiteX4-297" fmla="*/ 273507 w 2254431"/>
                  <a:gd name="connsiteY4-298" fmla="*/ 1594126 h 1867634"/>
                  <a:gd name="connsiteX5-299" fmla="*/ 1594123 w 2254431"/>
                  <a:gd name="connsiteY5-300" fmla="*/ 1594126 h 1867634"/>
                  <a:gd name="connsiteX6-301" fmla="*/ 1818102 w 2254431"/>
                  <a:gd name="connsiteY6-302" fmla="*/ 1370146 h 1867634"/>
                  <a:gd name="connsiteX7-303" fmla="*/ 2067929 w 2254431"/>
                  <a:gd name="connsiteY7-304" fmla="*/ 1370150 h 1867634"/>
                  <a:gd name="connsiteX8-305" fmla="*/ 2249729 w 2254431"/>
                  <a:gd name="connsiteY8-306" fmla="*/ 1188348 h 1867634"/>
                  <a:gd name="connsiteX9-307" fmla="*/ 2249729 w 2254431"/>
                  <a:gd name="connsiteY9-308" fmla="*/ 938520 h 1867634"/>
                  <a:gd name="connsiteX10-309" fmla="*/ 2254431 w 2254431"/>
                  <a:gd name="connsiteY10-310" fmla="*/ 933818 h 1867634"/>
                  <a:gd name="connsiteX11-311" fmla="*/ 2249729 w 2254431"/>
                  <a:gd name="connsiteY11-312" fmla="*/ 929116 h 1867634"/>
                  <a:gd name="connsiteX12-313" fmla="*/ 2249729 w 2254431"/>
                  <a:gd name="connsiteY12-314" fmla="*/ 679292 h 1867634"/>
                  <a:gd name="connsiteX13-315" fmla="*/ 2067926 w 2254431"/>
                  <a:gd name="connsiteY13-316" fmla="*/ 497490 h 1867634"/>
                  <a:gd name="connsiteX14-317" fmla="*/ 1818099 w 2254431"/>
                  <a:gd name="connsiteY14-318" fmla="*/ 497490 h 1867634"/>
                  <a:gd name="connsiteX15-319" fmla="*/ 1594123 w 2254431"/>
                  <a:gd name="connsiteY15-320" fmla="*/ 273510 h 1867634"/>
                  <a:gd name="connsiteX16-321" fmla="*/ 273507 w 2254431"/>
                  <a:gd name="connsiteY16-322" fmla="*/ 273510 h 1867634"/>
                  <a:gd name="connsiteX17-323" fmla="*/ 0 w 2254431"/>
                  <a:gd name="connsiteY17-324" fmla="*/ 933818 h 1867634"/>
                  <a:gd name="connsiteX0-325" fmla="*/ 0 w 2254431"/>
                  <a:gd name="connsiteY0-326" fmla="*/ 933818 h 1867634"/>
                  <a:gd name="connsiteX1-327" fmla="*/ 273507 w 2254431"/>
                  <a:gd name="connsiteY1-328" fmla="*/ 1594126 h 1867634"/>
                  <a:gd name="connsiteX2-329" fmla="*/ 1594123 w 2254431"/>
                  <a:gd name="connsiteY2-330" fmla="*/ 1594126 h 1867634"/>
                  <a:gd name="connsiteX3-331" fmla="*/ 1818102 w 2254431"/>
                  <a:gd name="connsiteY3-332" fmla="*/ 1370146 h 1867634"/>
                  <a:gd name="connsiteX4-333" fmla="*/ 2067929 w 2254431"/>
                  <a:gd name="connsiteY4-334" fmla="*/ 1370150 h 1867634"/>
                  <a:gd name="connsiteX5-335" fmla="*/ 2249729 w 2254431"/>
                  <a:gd name="connsiteY5-336" fmla="*/ 1188348 h 1867634"/>
                  <a:gd name="connsiteX6-337" fmla="*/ 2249729 w 2254431"/>
                  <a:gd name="connsiteY6-338" fmla="*/ 938520 h 1867634"/>
                  <a:gd name="connsiteX7-339" fmla="*/ 2254431 w 2254431"/>
                  <a:gd name="connsiteY7-340" fmla="*/ 933818 h 1867634"/>
                  <a:gd name="connsiteX8-341" fmla="*/ 2249729 w 2254431"/>
                  <a:gd name="connsiteY8-342" fmla="*/ 929116 h 1867634"/>
                  <a:gd name="connsiteX9-343" fmla="*/ 2249729 w 2254431"/>
                  <a:gd name="connsiteY9-344" fmla="*/ 679292 h 1867634"/>
                  <a:gd name="connsiteX10-345" fmla="*/ 2067926 w 2254431"/>
                  <a:gd name="connsiteY10-346" fmla="*/ 497490 h 1867634"/>
                  <a:gd name="connsiteX11-347" fmla="*/ 1818099 w 2254431"/>
                  <a:gd name="connsiteY11-348" fmla="*/ 497490 h 1867634"/>
                  <a:gd name="connsiteX12-349" fmla="*/ 1594123 w 2254431"/>
                  <a:gd name="connsiteY12-350" fmla="*/ 273510 h 1867634"/>
                  <a:gd name="connsiteX13-351" fmla="*/ 273507 w 2254431"/>
                  <a:gd name="connsiteY13-352" fmla="*/ 273510 h 1867634"/>
                  <a:gd name="connsiteX14-353" fmla="*/ 0 w 2254431"/>
                  <a:gd name="connsiteY14-354" fmla="*/ 933818 h 1867634"/>
                  <a:gd name="connsiteX0-355" fmla="*/ 0 w 2249729"/>
                  <a:gd name="connsiteY0-356" fmla="*/ 933818 h 1867634"/>
                  <a:gd name="connsiteX1-357" fmla="*/ 273507 w 2249729"/>
                  <a:gd name="connsiteY1-358" fmla="*/ 1594126 h 1867634"/>
                  <a:gd name="connsiteX2-359" fmla="*/ 1594123 w 2249729"/>
                  <a:gd name="connsiteY2-360" fmla="*/ 1594126 h 1867634"/>
                  <a:gd name="connsiteX3-361" fmla="*/ 1818102 w 2249729"/>
                  <a:gd name="connsiteY3-362" fmla="*/ 1370146 h 1867634"/>
                  <a:gd name="connsiteX4-363" fmla="*/ 2067929 w 2249729"/>
                  <a:gd name="connsiteY4-364" fmla="*/ 1370150 h 1867634"/>
                  <a:gd name="connsiteX5-365" fmla="*/ 2249729 w 2249729"/>
                  <a:gd name="connsiteY5-366" fmla="*/ 1188348 h 1867634"/>
                  <a:gd name="connsiteX6-367" fmla="*/ 2249729 w 2249729"/>
                  <a:gd name="connsiteY6-368" fmla="*/ 938520 h 1867634"/>
                  <a:gd name="connsiteX7-369" fmla="*/ 2249729 w 2249729"/>
                  <a:gd name="connsiteY7-370" fmla="*/ 929116 h 1867634"/>
                  <a:gd name="connsiteX8-371" fmla="*/ 2249729 w 2249729"/>
                  <a:gd name="connsiteY8-372" fmla="*/ 679292 h 1867634"/>
                  <a:gd name="connsiteX9-373" fmla="*/ 2067926 w 2249729"/>
                  <a:gd name="connsiteY9-374" fmla="*/ 497490 h 1867634"/>
                  <a:gd name="connsiteX10-375" fmla="*/ 1818099 w 2249729"/>
                  <a:gd name="connsiteY10-376" fmla="*/ 497490 h 1867634"/>
                  <a:gd name="connsiteX11-377" fmla="*/ 1594123 w 2249729"/>
                  <a:gd name="connsiteY11-378" fmla="*/ 273510 h 1867634"/>
                  <a:gd name="connsiteX12-379" fmla="*/ 273507 w 2249729"/>
                  <a:gd name="connsiteY12-380" fmla="*/ 273510 h 1867634"/>
                  <a:gd name="connsiteX13-381" fmla="*/ 0 w 2249729"/>
                  <a:gd name="connsiteY13-382" fmla="*/ 933818 h 1867634"/>
                  <a:gd name="connsiteX0-383" fmla="*/ 0 w 2249729"/>
                  <a:gd name="connsiteY0-384" fmla="*/ 933818 h 1867634"/>
                  <a:gd name="connsiteX1-385" fmla="*/ 273507 w 2249729"/>
                  <a:gd name="connsiteY1-386" fmla="*/ 1594126 h 1867634"/>
                  <a:gd name="connsiteX2-387" fmla="*/ 1594123 w 2249729"/>
                  <a:gd name="connsiteY2-388" fmla="*/ 1594126 h 1867634"/>
                  <a:gd name="connsiteX3-389" fmla="*/ 1818102 w 2249729"/>
                  <a:gd name="connsiteY3-390" fmla="*/ 1370146 h 1867634"/>
                  <a:gd name="connsiteX4-391" fmla="*/ 2067929 w 2249729"/>
                  <a:gd name="connsiteY4-392" fmla="*/ 1370150 h 1867634"/>
                  <a:gd name="connsiteX5-393" fmla="*/ 2249729 w 2249729"/>
                  <a:gd name="connsiteY5-394" fmla="*/ 1188348 h 1867634"/>
                  <a:gd name="connsiteX6-395" fmla="*/ 2249729 w 2249729"/>
                  <a:gd name="connsiteY6-396" fmla="*/ 929116 h 1867634"/>
                  <a:gd name="connsiteX7-397" fmla="*/ 2249729 w 2249729"/>
                  <a:gd name="connsiteY7-398" fmla="*/ 679292 h 1867634"/>
                  <a:gd name="connsiteX8-399" fmla="*/ 2067926 w 2249729"/>
                  <a:gd name="connsiteY8-400" fmla="*/ 497490 h 1867634"/>
                  <a:gd name="connsiteX9-401" fmla="*/ 1818099 w 2249729"/>
                  <a:gd name="connsiteY9-402" fmla="*/ 497490 h 1867634"/>
                  <a:gd name="connsiteX10-403" fmla="*/ 1594123 w 2249729"/>
                  <a:gd name="connsiteY10-404" fmla="*/ 273510 h 1867634"/>
                  <a:gd name="connsiteX11-405" fmla="*/ 273507 w 2249729"/>
                  <a:gd name="connsiteY11-406" fmla="*/ 273510 h 1867634"/>
                  <a:gd name="connsiteX12-407" fmla="*/ 0 w 2249729"/>
                  <a:gd name="connsiteY12-408" fmla="*/ 933818 h 1867634"/>
                  <a:gd name="connsiteX0-409" fmla="*/ 0 w 2249729"/>
                  <a:gd name="connsiteY0-410" fmla="*/ 933818 h 1867634"/>
                  <a:gd name="connsiteX1-411" fmla="*/ 273507 w 2249729"/>
                  <a:gd name="connsiteY1-412" fmla="*/ 1594126 h 1867634"/>
                  <a:gd name="connsiteX2-413" fmla="*/ 1594123 w 2249729"/>
                  <a:gd name="connsiteY2-414" fmla="*/ 1594126 h 1867634"/>
                  <a:gd name="connsiteX3-415" fmla="*/ 1818102 w 2249729"/>
                  <a:gd name="connsiteY3-416" fmla="*/ 1370146 h 1867634"/>
                  <a:gd name="connsiteX4-417" fmla="*/ 2067929 w 2249729"/>
                  <a:gd name="connsiteY4-418" fmla="*/ 1370150 h 1867634"/>
                  <a:gd name="connsiteX5-419" fmla="*/ 2249729 w 2249729"/>
                  <a:gd name="connsiteY5-420" fmla="*/ 1188348 h 1867634"/>
                  <a:gd name="connsiteX6-421" fmla="*/ 2249729 w 2249729"/>
                  <a:gd name="connsiteY6-422" fmla="*/ 679292 h 1867634"/>
                  <a:gd name="connsiteX7-423" fmla="*/ 2067926 w 2249729"/>
                  <a:gd name="connsiteY7-424" fmla="*/ 497490 h 1867634"/>
                  <a:gd name="connsiteX8-425" fmla="*/ 1818099 w 2249729"/>
                  <a:gd name="connsiteY8-426" fmla="*/ 497490 h 1867634"/>
                  <a:gd name="connsiteX9-427" fmla="*/ 1594123 w 2249729"/>
                  <a:gd name="connsiteY9-428" fmla="*/ 273510 h 1867634"/>
                  <a:gd name="connsiteX10-429" fmla="*/ 273507 w 2249729"/>
                  <a:gd name="connsiteY10-430" fmla="*/ 273510 h 1867634"/>
                  <a:gd name="connsiteX11-431" fmla="*/ 0 w 2249729"/>
                  <a:gd name="connsiteY11-432" fmla="*/ 933818 h 186763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2249729" h="1867634">
                    <a:moveTo>
                      <a:pt x="0" y="933818"/>
                    </a:moveTo>
                    <a:cubicBezTo>
                      <a:pt x="0" y="1172804"/>
                      <a:pt x="91169" y="1411786"/>
                      <a:pt x="273507" y="1594126"/>
                    </a:cubicBezTo>
                    <a:cubicBezTo>
                      <a:pt x="638186" y="1958804"/>
                      <a:pt x="1229447" y="1958804"/>
                      <a:pt x="1594123" y="1594126"/>
                    </a:cubicBezTo>
                    <a:lnTo>
                      <a:pt x="1818102" y="1370146"/>
                    </a:lnTo>
                    <a:lnTo>
                      <a:pt x="2067929" y="1370150"/>
                    </a:lnTo>
                    <a:cubicBezTo>
                      <a:pt x="2168336" y="1370146"/>
                      <a:pt x="2249729" y="1288752"/>
                      <a:pt x="2249729" y="1188348"/>
                    </a:cubicBezTo>
                    <a:lnTo>
                      <a:pt x="2249729" y="679292"/>
                    </a:lnTo>
                    <a:cubicBezTo>
                      <a:pt x="2249729" y="578884"/>
                      <a:pt x="2168334" y="497490"/>
                      <a:pt x="2067926" y="497490"/>
                    </a:cubicBezTo>
                    <a:lnTo>
                      <a:pt x="1818099" y="497490"/>
                    </a:lnTo>
                    <a:lnTo>
                      <a:pt x="1594123" y="273510"/>
                    </a:lnTo>
                    <a:cubicBezTo>
                      <a:pt x="1229444" y="-91169"/>
                      <a:pt x="638186" y="-91169"/>
                      <a:pt x="273507" y="273510"/>
                    </a:cubicBezTo>
                    <a:cubicBezTo>
                      <a:pt x="91169" y="455848"/>
                      <a:pt x="0" y="694834"/>
                      <a:pt x="0" y="933818"/>
                    </a:cubicBezTo>
                    <a:close/>
                  </a:path>
                </a:pathLst>
              </a:custGeom>
              <a:solidFill>
                <a:schemeClr val="bg1"/>
              </a:solidFill>
              <a:ln w="444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1215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: Shape 9"/>
              <p:cNvSpPr/>
              <p:nvPr/>
            </p:nvSpPr>
            <p:spPr>
              <a:xfrm>
                <a:off x="10573107" y="2486534"/>
                <a:ext cx="805533" cy="687929"/>
              </a:xfrm>
              <a:custGeom>
                <a:avLst/>
                <a:gdLst>
                  <a:gd name="connsiteX0" fmla="*/ 184600 w 805532"/>
                  <a:gd name="connsiteY0" fmla="*/ 520107 h 687929"/>
                  <a:gd name="connsiteX1" fmla="*/ 620929 w 805532"/>
                  <a:gd name="connsiteY1" fmla="*/ 520110 h 687929"/>
                  <a:gd name="connsiteX2" fmla="*/ 704838 w 805532"/>
                  <a:gd name="connsiteY2" fmla="*/ 604019 h 687929"/>
                  <a:gd name="connsiteX3" fmla="*/ 620926 w 805532"/>
                  <a:gd name="connsiteY3" fmla="*/ 687929 h 687929"/>
                  <a:gd name="connsiteX4" fmla="*/ 184600 w 805532"/>
                  <a:gd name="connsiteY4" fmla="*/ 687926 h 687929"/>
                  <a:gd name="connsiteX5" fmla="*/ 100691 w 805532"/>
                  <a:gd name="connsiteY5" fmla="*/ 604019 h 687929"/>
                  <a:gd name="connsiteX6" fmla="*/ 184600 w 805532"/>
                  <a:gd name="connsiteY6" fmla="*/ 520107 h 687929"/>
                  <a:gd name="connsiteX7" fmla="*/ 117472 w 805532"/>
                  <a:gd name="connsiteY7" fmla="*/ 260053 h 687929"/>
                  <a:gd name="connsiteX8" fmla="*/ 688057 w 805532"/>
                  <a:gd name="connsiteY8" fmla="*/ 260053 h 687929"/>
                  <a:gd name="connsiteX9" fmla="*/ 771967 w 805532"/>
                  <a:gd name="connsiteY9" fmla="*/ 343963 h 687929"/>
                  <a:gd name="connsiteX10" fmla="*/ 688057 w 805532"/>
                  <a:gd name="connsiteY10" fmla="*/ 427875 h 687929"/>
                  <a:gd name="connsiteX11" fmla="*/ 117472 w 805532"/>
                  <a:gd name="connsiteY11" fmla="*/ 427872 h 687929"/>
                  <a:gd name="connsiteX12" fmla="*/ 33563 w 805532"/>
                  <a:gd name="connsiteY12" fmla="*/ 343963 h 687929"/>
                  <a:gd name="connsiteX13" fmla="*/ 117472 w 805532"/>
                  <a:gd name="connsiteY13" fmla="*/ 260053 h 687929"/>
                  <a:gd name="connsiteX14" fmla="*/ 83910 w 805532"/>
                  <a:gd name="connsiteY14" fmla="*/ 0 h 687929"/>
                  <a:gd name="connsiteX15" fmla="*/ 721623 w 805532"/>
                  <a:gd name="connsiteY15" fmla="*/ 0 h 687929"/>
                  <a:gd name="connsiteX16" fmla="*/ 805532 w 805532"/>
                  <a:gd name="connsiteY16" fmla="*/ 83910 h 687929"/>
                  <a:gd name="connsiteX17" fmla="*/ 805529 w 805532"/>
                  <a:gd name="connsiteY17" fmla="*/ 83910 h 687929"/>
                  <a:gd name="connsiteX18" fmla="*/ 721620 w 805532"/>
                  <a:gd name="connsiteY18" fmla="*/ 167819 h 687929"/>
                  <a:gd name="connsiteX19" fmla="*/ 83910 w 805532"/>
                  <a:gd name="connsiteY19" fmla="*/ 167819 h 687929"/>
                  <a:gd name="connsiteX20" fmla="*/ 0 w 805532"/>
                  <a:gd name="connsiteY20" fmla="*/ 83910 h 687929"/>
                  <a:gd name="connsiteX21" fmla="*/ 83910 w 805532"/>
                  <a:gd name="connsiteY21" fmla="*/ 0 h 687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05532" h="687929">
                    <a:moveTo>
                      <a:pt x="184600" y="520107"/>
                    </a:moveTo>
                    <a:lnTo>
                      <a:pt x="620929" y="520110"/>
                    </a:lnTo>
                    <a:cubicBezTo>
                      <a:pt x="667269" y="520110"/>
                      <a:pt x="704838" y="557676"/>
                      <a:pt x="704838" y="604019"/>
                    </a:cubicBezTo>
                    <a:cubicBezTo>
                      <a:pt x="704838" y="650360"/>
                      <a:pt x="667269" y="687929"/>
                      <a:pt x="620926" y="687929"/>
                    </a:cubicBezTo>
                    <a:lnTo>
                      <a:pt x="184600" y="687926"/>
                    </a:lnTo>
                    <a:cubicBezTo>
                      <a:pt x="138257" y="687926"/>
                      <a:pt x="100691" y="650360"/>
                      <a:pt x="100691" y="604019"/>
                    </a:cubicBezTo>
                    <a:cubicBezTo>
                      <a:pt x="100691" y="557676"/>
                      <a:pt x="138257" y="520107"/>
                      <a:pt x="184600" y="520107"/>
                    </a:cubicBezTo>
                    <a:close/>
                    <a:moveTo>
                      <a:pt x="117472" y="260053"/>
                    </a:moveTo>
                    <a:lnTo>
                      <a:pt x="688057" y="260053"/>
                    </a:lnTo>
                    <a:cubicBezTo>
                      <a:pt x="734401" y="260053"/>
                      <a:pt x="771967" y="297622"/>
                      <a:pt x="771967" y="343963"/>
                    </a:cubicBezTo>
                    <a:cubicBezTo>
                      <a:pt x="771967" y="390306"/>
                      <a:pt x="734398" y="427875"/>
                      <a:pt x="688057" y="427875"/>
                    </a:cubicBezTo>
                    <a:lnTo>
                      <a:pt x="117472" y="427872"/>
                    </a:lnTo>
                    <a:cubicBezTo>
                      <a:pt x="71132" y="427872"/>
                      <a:pt x="33566" y="390306"/>
                      <a:pt x="33563" y="343963"/>
                    </a:cubicBezTo>
                    <a:cubicBezTo>
                      <a:pt x="33566" y="297622"/>
                      <a:pt x="71132" y="260053"/>
                      <a:pt x="117472" y="260053"/>
                    </a:cubicBezTo>
                    <a:close/>
                    <a:moveTo>
                      <a:pt x="83910" y="0"/>
                    </a:moveTo>
                    <a:lnTo>
                      <a:pt x="721623" y="0"/>
                    </a:lnTo>
                    <a:cubicBezTo>
                      <a:pt x="767963" y="0"/>
                      <a:pt x="805532" y="37569"/>
                      <a:pt x="805532" y="83910"/>
                    </a:cubicBezTo>
                    <a:lnTo>
                      <a:pt x="805529" y="83910"/>
                    </a:lnTo>
                    <a:cubicBezTo>
                      <a:pt x="805529" y="130253"/>
                      <a:pt x="767963" y="167819"/>
                      <a:pt x="721620" y="167819"/>
                    </a:cubicBezTo>
                    <a:lnTo>
                      <a:pt x="83910" y="167819"/>
                    </a:lnTo>
                    <a:cubicBezTo>
                      <a:pt x="37569" y="167819"/>
                      <a:pt x="0" y="130253"/>
                      <a:pt x="0" y="83910"/>
                    </a:cubicBezTo>
                    <a:cubicBezTo>
                      <a:pt x="0" y="37566"/>
                      <a:pt x="37569" y="0"/>
                      <a:pt x="8391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45"/>
              </a:p>
            </p:txBody>
          </p:sp>
          <p:sp>
            <p:nvSpPr>
              <p:cNvPr id="11" name="Freeform: Shape 10"/>
              <p:cNvSpPr/>
              <p:nvPr/>
            </p:nvSpPr>
            <p:spPr>
              <a:xfrm>
                <a:off x="10608146" y="1032479"/>
                <a:ext cx="761035" cy="1312187"/>
              </a:xfrm>
              <a:custGeom>
                <a:avLst/>
                <a:gdLst>
                  <a:gd name="connsiteX0" fmla="*/ 1028878 w 3847556"/>
                  <a:gd name="connsiteY0" fmla="*/ 0 h 6633998"/>
                  <a:gd name="connsiteX1" fmla="*/ 1293726 w 3847556"/>
                  <a:gd name="connsiteY1" fmla="*/ 264865 h 6633998"/>
                  <a:gd name="connsiteX2" fmla="*/ 1293726 w 3847556"/>
                  <a:gd name="connsiteY2" fmla="*/ 664770 h 6633998"/>
                  <a:gd name="connsiteX3" fmla="*/ 1656529 w 3847556"/>
                  <a:gd name="connsiteY3" fmla="*/ 664770 h 6633998"/>
                  <a:gd name="connsiteX4" fmla="*/ 1656545 w 3847556"/>
                  <a:gd name="connsiteY4" fmla="*/ 264865 h 6633998"/>
                  <a:gd name="connsiteX5" fmla="*/ 1921394 w 3847556"/>
                  <a:gd name="connsiteY5" fmla="*/ 0 h 6633998"/>
                  <a:gd name="connsiteX6" fmla="*/ 2186253 w 3847556"/>
                  <a:gd name="connsiteY6" fmla="*/ 264865 h 6633998"/>
                  <a:gd name="connsiteX7" fmla="*/ 2186253 w 3847556"/>
                  <a:gd name="connsiteY7" fmla="*/ 664770 h 6633998"/>
                  <a:gd name="connsiteX8" fmla="*/ 2549056 w 3847556"/>
                  <a:gd name="connsiteY8" fmla="*/ 664770 h 6633998"/>
                  <a:gd name="connsiteX9" fmla="*/ 2549056 w 3847556"/>
                  <a:gd name="connsiteY9" fmla="*/ 264865 h 6633998"/>
                  <a:gd name="connsiteX10" fmla="*/ 2813921 w 3847556"/>
                  <a:gd name="connsiteY10" fmla="*/ 0 h 6633998"/>
                  <a:gd name="connsiteX11" fmla="*/ 3078781 w 3847556"/>
                  <a:gd name="connsiteY11" fmla="*/ 264865 h 6633998"/>
                  <a:gd name="connsiteX12" fmla="*/ 3078764 w 3847556"/>
                  <a:gd name="connsiteY12" fmla="*/ 664770 h 6633998"/>
                  <a:gd name="connsiteX13" fmla="*/ 3512447 w 3847556"/>
                  <a:gd name="connsiteY13" fmla="*/ 664770 h 6633998"/>
                  <a:gd name="connsiteX14" fmla="*/ 3520693 w 3847556"/>
                  <a:gd name="connsiteY14" fmla="*/ 668198 h 6633998"/>
                  <a:gd name="connsiteX15" fmla="*/ 3610357 w 3847556"/>
                  <a:gd name="connsiteY15" fmla="*/ 641623 h 6633998"/>
                  <a:gd name="connsiteX16" fmla="*/ 3846084 w 3847556"/>
                  <a:gd name="connsiteY16" fmla="*/ 932715 h 6633998"/>
                  <a:gd name="connsiteX17" fmla="*/ 3273917 w 3847556"/>
                  <a:gd name="connsiteY17" fmla="*/ 6376417 h 6633998"/>
                  <a:gd name="connsiteX18" fmla="*/ 2982826 w 3847556"/>
                  <a:gd name="connsiteY18" fmla="*/ 6612116 h 6633998"/>
                  <a:gd name="connsiteX19" fmla="*/ 2747105 w 3847556"/>
                  <a:gd name="connsiteY19" fmla="*/ 6321024 h 6633998"/>
                  <a:gd name="connsiteX20" fmla="*/ 3304490 w 3847556"/>
                  <a:gd name="connsiteY20" fmla="*/ 1017914 h 6633998"/>
                  <a:gd name="connsiteX21" fmla="*/ 3078764 w 3847556"/>
                  <a:gd name="connsiteY21" fmla="*/ 1017930 h 6633998"/>
                  <a:gd name="connsiteX22" fmla="*/ 3078764 w 3847556"/>
                  <a:gd name="connsiteY22" fmla="*/ 1417857 h 6633998"/>
                  <a:gd name="connsiteX23" fmla="*/ 2813921 w 3847556"/>
                  <a:gd name="connsiteY23" fmla="*/ 1682700 h 6633998"/>
                  <a:gd name="connsiteX24" fmla="*/ 2549056 w 3847556"/>
                  <a:gd name="connsiteY24" fmla="*/ 1417841 h 6633998"/>
                  <a:gd name="connsiteX25" fmla="*/ 2549056 w 3847556"/>
                  <a:gd name="connsiteY25" fmla="*/ 1017930 h 6633998"/>
                  <a:gd name="connsiteX26" fmla="*/ 2186253 w 3847556"/>
                  <a:gd name="connsiteY26" fmla="*/ 1017930 h 6633998"/>
                  <a:gd name="connsiteX27" fmla="*/ 2186237 w 3847556"/>
                  <a:gd name="connsiteY27" fmla="*/ 1417841 h 6633998"/>
                  <a:gd name="connsiteX28" fmla="*/ 1921394 w 3847556"/>
                  <a:gd name="connsiteY28" fmla="*/ 1682700 h 6633998"/>
                  <a:gd name="connsiteX29" fmla="*/ 1656529 w 3847556"/>
                  <a:gd name="connsiteY29" fmla="*/ 1417841 h 6633998"/>
                  <a:gd name="connsiteX30" fmla="*/ 1656529 w 3847556"/>
                  <a:gd name="connsiteY30" fmla="*/ 1017930 h 6633998"/>
                  <a:gd name="connsiteX31" fmla="*/ 1293726 w 3847556"/>
                  <a:gd name="connsiteY31" fmla="*/ 1017930 h 6633998"/>
                  <a:gd name="connsiteX32" fmla="*/ 1293726 w 3847556"/>
                  <a:gd name="connsiteY32" fmla="*/ 1417841 h 6633998"/>
                  <a:gd name="connsiteX33" fmla="*/ 1216149 w 3847556"/>
                  <a:gd name="connsiteY33" fmla="*/ 1605128 h 6633998"/>
                  <a:gd name="connsiteX34" fmla="*/ 1028872 w 3847556"/>
                  <a:gd name="connsiteY34" fmla="*/ 1682700 h 6633998"/>
                  <a:gd name="connsiteX35" fmla="*/ 841580 w 3847556"/>
                  <a:gd name="connsiteY35" fmla="*/ 1605122 h 6633998"/>
                  <a:gd name="connsiteX36" fmla="*/ 764018 w 3847556"/>
                  <a:gd name="connsiteY36" fmla="*/ 1417841 h 6633998"/>
                  <a:gd name="connsiteX37" fmla="*/ 764018 w 3847556"/>
                  <a:gd name="connsiteY37" fmla="*/ 1017914 h 6633998"/>
                  <a:gd name="connsiteX38" fmla="*/ 539645 w 3847556"/>
                  <a:gd name="connsiteY38" fmla="*/ 1017930 h 6633998"/>
                  <a:gd name="connsiteX39" fmla="*/ 1005791 w 3847556"/>
                  <a:gd name="connsiteY39" fmla="*/ 6346040 h 6633998"/>
                  <a:gd name="connsiteX40" fmla="*/ 765023 w 3847556"/>
                  <a:gd name="connsiteY40" fmla="*/ 6632976 h 6633998"/>
                  <a:gd name="connsiteX41" fmla="*/ 478087 w 3847556"/>
                  <a:gd name="connsiteY41" fmla="*/ 6392208 h 6633998"/>
                  <a:gd name="connsiteX42" fmla="*/ 1023 w 3847556"/>
                  <a:gd name="connsiteY42" fmla="*/ 939358 h 6633998"/>
                  <a:gd name="connsiteX43" fmla="*/ 241807 w 3847556"/>
                  <a:gd name="connsiteY43" fmla="*/ 652422 h 6633998"/>
                  <a:gd name="connsiteX44" fmla="*/ 311187 w 3847556"/>
                  <a:gd name="connsiteY44" fmla="*/ 674309 h 6633998"/>
                  <a:gd name="connsiteX45" fmla="*/ 334193 w 3847556"/>
                  <a:gd name="connsiteY45" fmla="*/ 664770 h 6633998"/>
                  <a:gd name="connsiteX46" fmla="*/ 764018 w 3847556"/>
                  <a:gd name="connsiteY46" fmla="*/ 664770 h 6633998"/>
                  <a:gd name="connsiteX47" fmla="*/ 764018 w 3847556"/>
                  <a:gd name="connsiteY47" fmla="*/ 264865 h 6633998"/>
                  <a:gd name="connsiteX48" fmla="*/ 1028878 w 3847556"/>
                  <a:gd name="connsiteY48" fmla="*/ 0 h 6633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3847556" h="6633998">
                    <a:moveTo>
                      <a:pt x="1028878" y="0"/>
                    </a:moveTo>
                    <a:cubicBezTo>
                      <a:pt x="1175157" y="0"/>
                      <a:pt x="1293726" y="118591"/>
                      <a:pt x="1293726" y="264865"/>
                    </a:cubicBezTo>
                    <a:lnTo>
                      <a:pt x="1293726" y="664770"/>
                    </a:lnTo>
                    <a:lnTo>
                      <a:pt x="1656529" y="664770"/>
                    </a:lnTo>
                    <a:lnTo>
                      <a:pt x="1656545" y="264865"/>
                    </a:lnTo>
                    <a:cubicBezTo>
                      <a:pt x="1656529" y="118591"/>
                      <a:pt x="1775115" y="17"/>
                      <a:pt x="1921394" y="0"/>
                    </a:cubicBezTo>
                    <a:cubicBezTo>
                      <a:pt x="2067668" y="17"/>
                      <a:pt x="2186237" y="118591"/>
                      <a:pt x="2186253" y="264865"/>
                    </a:cubicBezTo>
                    <a:lnTo>
                      <a:pt x="2186253" y="664770"/>
                    </a:lnTo>
                    <a:lnTo>
                      <a:pt x="2549056" y="664770"/>
                    </a:lnTo>
                    <a:lnTo>
                      <a:pt x="2549056" y="264865"/>
                    </a:lnTo>
                    <a:cubicBezTo>
                      <a:pt x="2549056" y="118575"/>
                      <a:pt x="2667642" y="0"/>
                      <a:pt x="2813921" y="0"/>
                    </a:cubicBezTo>
                    <a:cubicBezTo>
                      <a:pt x="2960211" y="0"/>
                      <a:pt x="3078781" y="118591"/>
                      <a:pt x="3078781" y="264865"/>
                    </a:cubicBezTo>
                    <a:lnTo>
                      <a:pt x="3078764" y="664770"/>
                    </a:lnTo>
                    <a:lnTo>
                      <a:pt x="3512447" y="664770"/>
                    </a:lnTo>
                    <a:lnTo>
                      <a:pt x="3520693" y="668198"/>
                    </a:lnTo>
                    <a:cubicBezTo>
                      <a:pt x="3545659" y="640863"/>
                      <a:pt x="3577628" y="638174"/>
                      <a:pt x="3610357" y="641623"/>
                    </a:cubicBezTo>
                    <a:cubicBezTo>
                      <a:pt x="3755838" y="656915"/>
                      <a:pt x="3861375" y="787234"/>
                      <a:pt x="3846084" y="932715"/>
                    </a:cubicBezTo>
                    <a:cubicBezTo>
                      <a:pt x="3655380" y="2747282"/>
                      <a:pt x="3464643" y="4561839"/>
                      <a:pt x="3273917" y="6376417"/>
                    </a:cubicBezTo>
                    <a:cubicBezTo>
                      <a:pt x="3258626" y="6521887"/>
                      <a:pt x="3128312" y="6627419"/>
                      <a:pt x="2982826" y="6612116"/>
                    </a:cubicBezTo>
                    <a:cubicBezTo>
                      <a:pt x="2837361" y="6596835"/>
                      <a:pt x="2731824" y="6466505"/>
                      <a:pt x="2747105" y="6321024"/>
                    </a:cubicBezTo>
                    <a:lnTo>
                      <a:pt x="3304490" y="1017914"/>
                    </a:lnTo>
                    <a:lnTo>
                      <a:pt x="3078764" y="1017930"/>
                    </a:lnTo>
                    <a:cubicBezTo>
                      <a:pt x="3078764" y="1151232"/>
                      <a:pt x="3078764" y="1284539"/>
                      <a:pt x="3078764" y="1417857"/>
                    </a:cubicBezTo>
                    <a:cubicBezTo>
                      <a:pt x="3078764" y="1564114"/>
                      <a:pt x="2960195" y="1682700"/>
                      <a:pt x="2813921" y="1682700"/>
                    </a:cubicBezTo>
                    <a:cubicBezTo>
                      <a:pt x="2667631" y="1682700"/>
                      <a:pt x="2549056" y="1564131"/>
                      <a:pt x="2549056" y="1417841"/>
                    </a:cubicBezTo>
                    <a:lnTo>
                      <a:pt x="2549056" y="1017930"/>
                    </a:lnTo>
                    <a:lnTo>
                      <a:pt x="2186253" y="1017930"/>
                    </a:lnTo>
                    <a:cubicBezTo>
                      <a:pt x="2186237" y="1151221"/>
                      <a:pt x="2186237" y="1284555"/>
                      <a:pt x="2186237" y="1417841"/>
                    </a:cubicBezTo>
                    <a:cubicBezTo>
                      <a:pt x="2186237" y="1564131"/>
                      <a:pt x="2067651" y="1682700"/>
                      <a:pt x="1921394" y="1682700"/>
                    </a:cubicBezTo>
                    <a:cubicBezTo>
                      <a:pt x="1775115" y="1682700"/>
                      <a:pt x="1656529" y="1564131"/>
                      <a:pt x="1656529" y="1417841"/>
                    </a:cubicBezTo>
                    <a:lnTo>
                      <a:pt x="1656529" y="1017930"/>
                    </a:lnTo>
                    <a:lnTo>
                      <a:pt x="1293726" y="1017930"/>
                    </a:lnTo>
                    <a:cubicBezTo>
                      <a:pt x="1293710" y="1151221"/>
                      <a:pt x="1293726" y="1284539"/>
                      <a:pt x="1293726" y="1417841"/>
                    </a:cubicBezTo>
                    <a:cubicBezTo>
                      <a:pt x="1293726" y="1490986"/>
                      <a:pt x="1264077" y="1557199"/>
                      <a:pt x="1216149" y="1605128"/>
                    </a:cubicBezTo>
                    <a:lnTo>
                      <a:pt x="1028872" y="1682700"/>
                    </a:lnTo>
                    <a:lnTo>
                      <a:pt x="841580" y="1605122"/>
                    </a:lnTo>
                    <a:cubicBezTo>
                      <a:pt x="793651" y="1557199"/>
                      <a:pt x="764007" y="1490986"/>
                      <a:pt x="764018" y="1417841"/>
                    </a:cubicBezTo>
                    <a:lnTo>
                      <a:pt x="764018" y="1017914"/>
                    </a:lnTo>
                    <a:lnTo>
                      <a:pt x="539645" y="1017930"/>
                    </a:lnTo>
                    <a:cubicBezTo>
                      <a:pt x="695040" y="2793967"/>
                      <a:pt x="850418" y="4570003"/>
                      <a:pt x="1005791" y="6346040"/>
                    </a:cubicBezTo>
                    <a:cubicBezTo>
                      <a:pt x="1018529" y="6491754"/>
                      <a:pt x="910743" y="6620221"/>
                      <a:pt x="765023" y="6632976"/>
                    </a:cubicBezTo>
                    <a:cubicBezTo>
                      <a:pt x="619293" y="6645714"/>
                      <a:pt x="490842" y="6537928"/>
                      <a:pt x="478087" y="6392208"/>
                    </a:cubicBezTo>
                    <a:lnTo>
                      <a:pt x="1023" y="939358"/>
                    </a:lnTo>
                    <a:cubicBezTo>
                      <a:pt x="-11716" y="793639"/>
                      <a:pt x="96076" y="665177"/>
                      <a:pt x="241807" y="652422"/>
                    </a:cubicBezTo>
                    <a:lnTo>
                      <a:pt x="311187" y="674309"/>
                    </a:lnTo>
                    <a:cubicBezTo>
                      <a:pt x="317983" y="665335"/>
                      <a:pt x="326028" y="664770"/>
                      <a:pt x="334193" y="664770"/>
                    </a:cubicBezTo>
                    <a:lnTo>
                      <a:pt x="764018" y="664770"/>
                    </a:lnTo>
                    <a:lnTo>
                      <a:pt x="764018" y="264865"/>
                    </a:lnTo>
                    <a:cubicBezTo>
                      <a:pt x="764018" y="118591"/>
                      <a:pt x="882588" y="0"/>
                      <a:pt x="102887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45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0" y="6374086"/>
              <a:ext cx="11401431" cy="237804"/>
              <a:chOff x="0" y="6374086"/>
              <a:chExt cx="11401431" cy="23780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6566170"/>
                <a:ext cx="11311128" cy="457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45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1355711" y="6374086"/>
                <a:ext cx="45720" cy="1554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45"/>
              </a:p>
            </p:txBody>
          </p:sp>
          <p:sp>
            <p:nvSpPr>
              <p:cNvPr id="8" name="Block Arc 7"/>
              <p:cNvSpPr/>
              <p:nvPr/>
            </p:nvSpPr>
            <p:spPr>
              <a:xfrm>
                <a:off x="11229678" y="6440137"/>
                <a:ext cx="171753" cy="171753"/>
              </a:xfrm>
              <a:prstGeom prst="blockArc">
                <a:avLst>
                  <a:gd name="adj1" fmla="val 21339429"/>
                  <a:gd name="adj2" fmla="val 6091498"/>
                  <a:gd name="adj3" fmla="val 2709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45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2EE04-F50C-BE4F-94B2-689F8C47BDE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26CF-5832-7C40-8E6C-EAA99BF69C8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865" y="633095"/>
            <a:ext cx="5479415" cy="4448810"/>
          </a:xfrm>
        </p:spPr>
        <p:txBody>
          <a:bodyPr>
            <a:normAutofit fontScale="80000"/>
          </a:bodyPr>
          <a:p>
            <a:pPr marL="0" indent="0">
              <a:buNone/>
            </a:pPr>
            <a:r>
              <a:rPr lang="en-US" altLang="id-ID" sz="3100" b="1" dirty="0" err="1">
                <a:ea typeface="MS PGothic" panose="020B0600070205080204" pitchFamily="34" charset="-128"/>
                <a:sym typeface="+mn-ea"/>
              </a:rPr>
              <a:t>Perkembangan sistem manajemen OP dalam konteks Good- Governance Sektor Kesehatan dan Good Corporate Governance: </a:t>
            </a:r>
            <a:br>
              <a:rPr lang="en-US" altLang="id-ID" sz="3100" b="1" dirty="0" err="1">
                <a:ea typeface="MS PGothic" panose="020B0600070205080204" pitchFamily="34" charset="-128"/>
                <a:sym typeface="+mn-ea"/>
              </a:rPr>
            </a:br>
            <a:r>
              <a:rPr lang="en-US" altLang="id-ID" sz="3100" b="1" dirty="0" err="1">
                <a:ea typeface="MS PGothic" panose="020B0600070205080204" pitchFamily="34" charset="-128"/>
                <a:sym typeface="+mn-ea"/>
              </a:rPr>
              <a:t>Studi kasus: Australian Medical Association</a:t>
            </a:r>
            <a:endParaRPr lang="en-US" altLang="id-ID" sz="3100" b="1" dirty="0" err="1">
              <a:ea typeface="MS PGothic" panose="020B0600070205080204" pitchFamily="34" charset="-128"/>
              <a:sym typeface="+mn-ea"/>
            </a:endParaRPr>
          </a:p>
          <a:p>
            <a:pPr marL="0" indent="0">
              <a:buNone/>
            </a:pPr>
            <a:r>
              <a:rPr lang="en-US" altLang="id-ID" sz="2500" b="1" dirty="0" err="1">
                <a:ea typeface="MS PGothic" panose="020B0600070205080204" pitchFamily="34" charset="-128"/>
                <a:sym typeface="+mn-ea"/>
              </a:rPr>
              <a:t>Senin 1 Maret 2024, pukul 10.00 - 11.30</a:t>
            </a:r>
            <a:endParaRPr lang="en-US" altLang="id-ID" sz="2500" b="1" dirty="0" err="1">
              <a:ea typeface="MS PGothic" panose="020B0600070205080204" pitchFamily="34" charset="-128"/>
              <a:sym typeface="+mn-ea"/>
            </a:endParaRP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Fasilitator: Laksono Trisnantoro</a:t>
            </a:r>
            <a:endParaRPr lang="en-US" sz="2000"/>
          </a:p>
          <a:p>
            <a:pPr marL="0" indent="0">
              <a:buNone/>
            </a:pPr>
            <a:r>
              <a:rPr lang="en-US" sz="2000"/>
              <a:t>Universitas Gadjah Mada</a:t>
            </a:r>
            <a:endParaRPr lang="en-US" sz="2000"/>
          </a:p>
        </p:txBody>
      </p:sp>
      <p:sp>
        <p:nvSpPr>
          <p:cNvPr id="4" name="Rectangles 3"/>
          <p:cNvSpPr/>
          <p:nvPr/>
        </p:nvSpPr>
        <p:spPr>
          <a:xfrm>
            <a:off x="635" y="-44450"/>
            <a:ext cx="3077845" cy="57594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15" y="1193165"/>
            <a:ext cx="2457450" cy="774065"/>
          </a:xfrm>
          <a:solidFill>
            <a:schemeClr val="bg1"/>
          </a:solidFill>
        </p:spPr>
        <p:txBody>
          <a:bodyPr/>
          <a:p>
            <a:r>
              <a:rPr lang="en-US" sz="3600"/>
              <a:t>Webinar 2:</a:t>
            </a:r>
            <a:endParaRPr lang="en-US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Oval 2"/>
          <p:cNvSpPr>
            <a:spLocks noChangeArrowheads="1"/>
          </p:cNvSpPr>
          <p:nvPr/>
        </p:nvSpPr>
        <p:spPr bwMode="auto">
          <a:xfrm>
            <a:off x="4064000" y="2286000"/>
            <a:ext cx="1968500" cy="1905000"/>
          </a:xfrm>
          <a:prstGeom prst="ellipse">
            <a:avLst/>
          </a:prstGeom>
          <a:noFill/>
          <a:ln w="76200">
            <a:solidFill>
              <a:srgbClr val="000099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500">
              <a:latin typeface="Arial" panose="020B0604020202020204" pitchFamily="34" charset="0"/>
              <a:ea typeface="MS PGothic" charset="0"/>
            </a:endParaRP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4254500" y="952500"/>
            <a:ext cx="1968500" cy="1905000"/>
          </a:xfrm>
          <a:prstGeom prst="ellipse">
            <a:avLst/>
          </a:prstGeom>
          <a:noFill/>
          <a:ln w="76200">
            <a:solidFill>
              <a:srgbClr val="43F036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500">
              <a:latin typeface="Arial" panose="020B0604020202020204" pitchFamily="34" charset="0"/>
              <a:ea typeface="MS PGothic" charset="0"/>
            </a:endParaRP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2730500" y="1524000"/>
            <a:ext cx="1968500" cy="19050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500">
              <a:latin typeface="Arial" panose="020B0604020202020204" pitchFamily="34" charset="0"/>
              <a:ea typeface="MS PGothic" charset="0"/>
            </a:endParaRP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>
                <a:cs typeface="+mj-cs"/>
              </a:rPr>
              <a:t>masyarakat</a:t>
            </a:r>
            <a:endParaRPr lang="en-US">
              <a:cs typeface="+mj-cs"/>
            </a:endParaRP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3335" b="1">
                <a:cs typeface="+mn-cs"/>
              </a:rPr>
              <a:t>Pemerintah</a:t>
            </a:r>
            <a:endParaRPr lang="en-US" sz="3335" b="1"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3335" b="1"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3335" b="1">
              <a:cs typeface="+mn-cs"/>
            </a:endParaRPr>
          </a:p>
          <a:p>
            <a:pPr algn="r" eaLnBrk="1" hangingPunct="1">
              <a:buFont typeface="Arial" panose="020B0604020202020204" pitchFamily="34" charset="0"/>
              <a:buChar char="•"/>
              <a:defRPr/>
            </a:pPr>
            <a:r>
              <a:rPr lang="en-US" sz="3335" b="1">
                <a:cs typeface="+mn-cs"/>
              </a:rPr>
              <a:t>Usaha </a:t>
            </a:r>
            <a:endParaRPr lang="en-US">
              <a:cs typeface="+mn-cs"/>
            </a:endParaRP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2159000" y="4191000"/>
            <a:ext cx="5715000" cy="32194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>
                <a:latin typeface="Arial" panose="020B0604020202020204" pitchFamily="34" charset="0"/>
                <a:ea typeface="MS PGothic" charset="0"/>
              </a:rPr>
              <a:t>Profit dan Non-profit. Milik Pemerintah-Swasta</a:t>
            </a:r>
            <a:endParaRPr lang="en-US" sz="1500">
              <a:latin typeface="Arial" panose="020B0604020202020204" pitchFamily="34" charset="0"/>
              <a:ea typeface="MS PGothic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333500" y="2286000"/>
            <a:ext cx="2730500" cy="55308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>
                <a:latin typeface="Arial" panose="020B0604020202020204" pitchFamily="34" charset="0"/>
                <a:ea typeface="MS PGothic" charset="0"/>
              </a:rPr>
              <a:t>Sebagai regulator, pemberi dana  dan  pelaksana.</a:t>
            </a:r>
            <a:endParaRPr lang="en-US" sz="1500">
              <a:latin typeface="Arial" panose="020B0604020202020204" pitchFamily="34" charset="0"/>
              <a:ea typeface="MS PGothic" charset="0"/>
            </a:endParaRP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5334000" y="1397000"/>
            <a:ext cx="2730500" cy="55308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>
                <a:latin typeface="Arial" panose="020B0604020202020204" pitchFamily="34" charset="0"/>
                <a:ea typeface="MS PGothic" charset="0"/>
              </a:rPr>
              <a:t>Sebagai pemberi dana  dan  pelaksana.</a:t>
            </a:r>
            <a:endParaRPr lang="en-US" sz="1500">
              <a:latin typeface="Arial" panose="020B0604020202020204" pitchFamily="34" charset="0"/>
              <a:ea typeface="MS PGothic" charset="0"/>
            </a:endParaRP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5461000" y="4635500"/>
            <a:ext cx="2730500" cy="32194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500">
                <a:latin typeface="Arial" panose="020B0604020202020204" pitchFamily="34" charset="0"/>
                <a:ea typeface="MS PGothic" charset="0"/>
              </a:rPr>
              <a:t>Sebagai  pelaksana.</a:t>
            </a:r>
            <a:endParaRPr lang="en-US" sz="1500">
              <a:latin typeface="Arial" panose="020B0604020202020204" pitchFamily="34" charset="0"/>
              <a:ea typeface="MS PGothic" charset="0"/>
            </a:endParaRPr>
          </a:p>
        </p:txBody>
      </p:sp>
      <p:sp>
        <p:nvSpPr>
          <p:cNvPr id="215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534951-9BE6-7846-97DF-8078762FC729}" type="slidenum">
              <a:rPr lang="id-ID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2626" name="Group 2"/>
          <p:cNvGraphicFramePr>
            <a:graphicFrameLocks noGrp="1"/>
          </p:cNvGraphicFramePr>
          <p:nvPr/>
        </p:nvGraphicFramePr>
        <p:xfrm>
          <a:off x="639445" y="1421765"/>
          <a:ext cx="7880350" cy="4059555"/>
        </p:xfrm>
        <a:graphic>
          <a:graphicData uri="http://schemas.openxmlformats.org/drawingml/2006/table">
            <a:tbl>
              <a:tblPr/>
              <a:tblGrid>
                <a:gridCol w="2939415"/>
                <a:gridCol w="2809240"/>
                <a:gridCol w="2131695"/>
              </a:tblGrid>
              <a:tr h="988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 Bold" panose="020B0604030504040204" charset="0"/>
                          <a:cs typeface="Verdana Bold" panose="020B0604030504040204" charset="0"/>
                        </a:rPr>
                        <a:t>Profesional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 Bold" panose="020B0604030504040204" charset="0"/>
                        <a:cs typeface="Verdana Bold" panose="020B060403050404020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 Bold" panose="020B0604030504040204" charset="0"/>
                          <a:cs typeface="Verdana Bold" panose="020B0604030504040204" charset="0"/>
                        </a:rPr>
                        <a:t>  Badai Usaha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 Bold" panose="020B0604030504040204" charset="0"/>
                        <a:cs typeface="Verdana Bold" panose="020B060403050404020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 Bold" panose="020B0604030504040204" charset="0"/>
                          <a:cs typeface="Verdana Bold" panose="020B0604030504040204" charset="0"/>
                        </a:rPr>
                        <a:t>Regulator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 Bold" panose="020B0604030504040204" charset="0"/>
                        <a:cs typeface="Verdana Bold" panose="020B060403050404020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59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Pilot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Airlines</a:t>
                      </a:r>
                      <a:endParaRPr kumimoji="0" lang="en-US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Kemenhub</a:t>
                      </a:r>
                      <a:endParaRPr kumimoji="0" lang="en-US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7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Spesialis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Rumah Sakit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Kemenkes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Pelawak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Srimulat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.....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id-ID" sz="2165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id-ID" sz="21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846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D2B1E9F-2770-5242-8A8D-9DCAED4E0CAB}" type="slidenum">
              <a:rPr lang="en-US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en-US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8461" name="TextBox 8"/>
          <p:cNvSpPr txBox="1">
            <a:spLocks noChangeArrowheads="1"/>
          </p:cNvSpPr>
          <p:nvPr/>
        </p:nvSpPr>
        <p:spPr bwMode="auto">
          <a:xfrm>
            <a:off x="721360" y="427990"/>
            <a:ext cx="7798435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d-ID" altLang="en-US" sz="3000" b="1"/>
              <a:t>Pola Pikir Governance</a:t>
            </a:r>
            <a:r>
              <a:rPr lang="en-US" altLang="id-ID" sz="3000" b="1"/>
              <a:t> di berbagai  sektor</a:t>
            </a:r>
            <a:endParaRPr lang="en-US" altLang="id-ID" sz="30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 noGrp="1"/>
          </p:cNvGraphicFramePr>
          <p:nvPr/>
        </p:nvGraphicFramePr>
        <p:xfrm>
          <a:off x="639445" y="1421765"/>
          <a:ext cx="7880350" cy="4059555"/>
        </p:xfrm>
        <a:graphic>
          <a:graphicData uri="http://schemas.openxmlformats.org/drawingml/2006/table">
            <a:tbl>
              <a:tblPr/>
              <a:tblGrid>
                <a:gridCol w="2939415"/>
                <a:gridCol w="2809240"/>
                <a:gridCol w="2131695"/>
              </a:tblGrid>
              <a:tr h="988695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 Bold" panose="020B0604030504040204" charset="0"/>
                          <a:cs typeface="Verdana Bold" panose="020B0604030504040204" charset="0"/>
                        </a:rPr>
                        <a:t>Profesional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 Bold" panose="020B0604030504040204" charset="0"/>
                        <a:cs typeface="Verdana Bold" panose="020B060403050404020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 Bold" panose="020B0604030504040204" charset="0"/>
                          <a:cs typeface="Verdana Bold" panose="020B0604030504040204" charset="0"/>
                        </a:rPr>
                        <a:t>  Badai Usaha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 Bold" panose="020B0604030504040204" charset="0"/>
                        <a:cs typeface="Verdana Bold" panose="020B060403050404020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 Bold" panose="020B0604030504040204" charset="0"/>
                          <a:cs typeface="Verdana Bold" panose="020B0604030504040204" charset="0"/>
                        </a:rPr>
                        <a:t>Regulator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 Bold" panose="020B0604030504040204" charset="0"/>
                        <a:cs typeface="Verdana Bold" panose="020B060403050404020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5979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Pilot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Airlines</a:t>
                      </a:r>
                      <a:endParaRPr kumimoji="0" lang="en-US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Kemenhub</a:t>
                      </a:r>
                      <a:endParaRPr kumimoji="0" lang="en-US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7895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Spesialis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Rumah Sakit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Kemenkes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615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Pelawak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Srimulat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.....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560"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id-ID" sz="2165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id-ID" sz="21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948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960348B-FED7-894B-8A60-5B3E9C34184C}" type="slidenum">
              <a:rPr lang="en-US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en-US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86" name="TextBox 1"/>
          <p:cNvSpPr txBox="1">
            <a:spLocks noChangeArrowheads="1"/>
          </p:cNvSpPr>
          <p:nvPr/>
        </p:nvSpPr>
        <p:spPr bwMode="auto">
          <a:xfrm>
            <a:off x="639445" y="944245"/>
            <a:ext cx="8046720" cy="230695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800"/>
              <a:t>Governance di Sektor Kesehatan</a:t>
            </a:r>
            <a:endParaRPr lang="en-US" altLang="en-US" sz="4800"/>
          </a:p>
          <a:p>
            <a:pPr eaLnBrk="1" hangingPunct="1"/>
            <a:endParaRPr lang="en-US" altLang="en-US" sz="4800"/>
          </a:p>
        </p:txBody>
      </p:sp>
      <p:sp>
        <p:nvSpPr>
          <p:cNvPr id="4" name="Rectangles 3"/>
          <p:cNvSpPr/>
          <p:nvPr/>
        </p:nvSpPr>
        <p:spPr>
          <a:xfrm>
            <a:off x="489585" y="4222115"/>
            <a:ext cx="8197215" cy="1379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Fungsi Regulator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4596765" cy="3771900"/>
          </a:xfrm>
        </p:spPr>
        <p:txBody>
          <a:bodyPr>
            <a:normAutofit/>
          </a:bodyPr>
          <a:p>
            <a:r>
              <a:rPr lang="en-US"/>
              <a:t>Ada di pemerintah (Kemenkes)</a:t>
            </a:r>
            <a:endParaRPr lang="en-US"/>
          </a:p>
          <a:p>
            <a:r>
              <a:rPr lang="en-US"/>
              <a:t>Mempunyai fungsi to govern....</a:t>
            </a:r>
            <a:endParaRPr lang="en-US"/>
          </a:p>
          <a:p>
            <a:r>
              <a:rPr lang="en-US"/>
              <a:t>Membuat aturan, dan mengawasinya</a:t>
            </a:r>
            <a:endParaRPr lang="en-US"/>
          </a:p>
          <a:p>
            <a:endParaRPr lang="en-US"/>
          </a:p>
        </p:txBody>
      </p:sp>
      <p:sp>
        <p:nvSpPr>
          <p:cNvPr id="18433" name="Content Placeholder 2"/>
          <p:cNvSpPr>
            <a:spLocks noGrp="1"/>
          </p:cNvSpPr>
          <p:nvPr/>
        </p:nvSpPr>
        <p:spPr>
          <a:xfrm>
            <a:off x="5408930" y="3453130"/>
            <a:ext cx="3358515" cy="1038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6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ea typeface="MS PGothic" panose="020B0600070205080204" pitchFamily="34" charset="-128"/>
            </a:endParaRPr>
          </a:p>
          <a:p>
            <a:pPr marL="0" indent="0" algn="r" eaLnBrk="1" hangingPunct="1">
              <a:buFont typeface="Arial" panose="020B0604020202020204" pitchFamily="34" charset="0"/>
              <a:buNone/>
            </a:pPr>
            <a:r>
              <a:rPr lang="en-US" altLang="en-US" i="1" dirty="0" err="1">
                <a:ea typeface="MS PGothic" panose="020B0600070205080204" pitchFamily="34" charset="-128"/>
              </a:rPr>
              <a:t>Government function is to govern</a:t>
            </a:r>
            <a:endParaRPr lang="en-US" altLang="en-US" sz="3000" b="1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Arti to Govern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53085" y="976630"/>
            <a:ext cx="8252460" cy="43053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761471" y="216958"/>
            <a:ext cx="7536392" cy="538692"/>
          </a:xfrm>
        </p:spPr>
        <p:txBody>
          <a:bodyPr vert="horz" wrap="square" lIns="76200" tIns="38100" rIns="76200" bIns="38100" anchor="ctr" anchorCtr="0"/>
          <a:p>
            <a:pPr eaLnBrk="1" hangingPunct="1"/>
            <a:r>
              <a:rPr lang="id-ID" altLang="en-US" sz="2665" b="1">
                <a:solidFill>
                  <a:schemeClr val="tx1"/>
                </a:solidFill>
                <a:uFillTx/>
                <a:latin typeface="Verdana" panose="020B0604030504040204" pitchFamily="34" charset="0"/>
                <a:cs typeface="Arial" panose="020B0604020202020204" pitchFamily="34" charset="0"/>
              </a:rPr>
              <a:t>Pendulum ideologis</a:t>
            </a:r>
            <a:r>
              <a:rPr lang="en-US" altLang="id-ID" sz="2665" b="1">
                <a:solidFill>
                  <a:schemeClr val="tx1"/>
                </a:solidFill>
                <a:uFillTx/>
                <a:latin typeface="Verdana" panose="020B0604030504040204" pitchFamily="34" charset="0"/>
                <a:cs typeface="Arial" panose="020B0604020202020204" pitchFamily="34" charset="0"/>
              </a:rPr>
              <a:t> (nilai yang diyakini)</a:t>
            </a:r>
            <a:r>
              <a:rPr lang="id-ID" altLang="en-US" sz="2665" b="1">
                <a:solidFill>
                  <a:schemeClr val="tx1"/>
                </a:solidFill>
                <a:uFillTx/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id-ID" altLang="en-US" sz="2665" b="1">
              <a:solidFill>
                <a:schemeClr val="tx1"/>
              </a:solidFill>
              <a:uFillTx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Oval 4"/>
          <p:cNvSpPr/>
          <p:nvPr/>
        </p:nvSpPr>
        <p:spPr>
          <a:xfrm>
            <a:off x="4591844" y="889000"/>
            <a:ext cx="571500" cy="635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sz="1500">
              <a:latin typeface="Arial" panose="020B0604020202020204" pitchFamily="34" charset="0"/>
            </a:endParaRPr>
          </a:p>
        </p:txBody>
      </p:sp>
      <p:sp>
        <p:nvSpPr>
          <p:cNvPr id="20484" name="Line 5"/>
          <p:cNvSpPr/>
          <p:nvPr/>
        </p:nvSpPr>
        <p:spPr>
          <a:xfrm flipH="1">
            <a:off x="3385344" y="1206500"/>
            <a:ext cx="1524000" cy="26035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485" name="Oval 6"/>
          <p:cNvSpPr/>
          <p:nvPr/>
        </p:nvSpPr>
        <p:spPr>
          <a:xfrm>
            <a:off x="3258344" y="3492500"/>
            <a:ext cx="381000" cy="4445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20486" name="Oval 7"/>
          <p:cNvSpPr/>
          <p:nvPr/>
        </p:nvSpPr>
        <p:spPr>
          <a:xfrm>
            <a:off x="6179344" y="3556000"/>
            <a:ext cx="381000" cy="444500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20487" name="Line 8"/>
          <p:cNvSpPr/>
          <p:nvPr/>
        </p:nvSpPr>
        <p:spPr>
          <a:xfrm>
            <a:off x="4845844" y="1206500"/>
            <a:ext cx="1524000" cy="2413000"/>
          </a:xfrm>
          <a:prstGeom prst="line">
            <a:avLst/>
          </a:prstGeom>
          <a:ln w="76200" cap="rnd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0488" name="Freeform 9"/>
          <p:cNvSpPr/>
          <p:nvPr/>
        </p:nvSpPr>
        <p:spPr>
          <a:xfrm>
            <a:off x="3448844" y="3757613"/>
            <a:ext cx="2921000" cy="709083"/>
          </a:xfrm>
          <a:custGeom>
            <a:avLst/>
            <a:gdLst>
              <a:gd name="txL" fmla="*/ 0 w 2208"/>
              <a:gd name="txT" fmla="*/ 0 h 536"/>
              <a:gd name="txR" fmla="*/ 2208 w 2208"/>
              <a:gd name="txB" fmla="*/ 536 h 536"/>
            </a:gdLst>
            <a:ahLst/>
            <a:cxnLst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208" h="536">
                <a:moveTo>
                  <a:pt x="0" y="0"/>
                </a:moveTo>
                <a:cubicBezTo>
                  <a:pt x="392" y="260"/>
                  <a:pt x="784" y="520"/>
                  <a:pt x="1152" y="528"/>
                </a:cubicBezTo>
                <a:cubicBezTo>
                  <a:pt x="1520" y="536"/>
                  <a:pt x="2032" y="128"/>
                  <a:pt x="2208" y="48"/>
                </a:cubicBezTo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 sz="1500"/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866140" y="3997960"/>
            <a:ext cx="2777490" cy="13220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Pemerintah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 sebagai Regulator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tidak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berperan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sama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sekali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.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Masyarakat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sangat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charset="0"/>
                <a:cs typeface="Arial" panose="020B0604020202020204" pitchFamily="34" charset="0"/>
              </a:rPr>
              <a:t>menentukan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20490" name="Text Box 11"/>
          <p:cNvSpPr txBox="1"/>
          <p:nvPr/>
        </p:nvSpPr>
        <p:spPr>
          <a:xfrm>
            <a:off x="5771886" y="4118240"/>
            <a:ext cx="2460625" cy="132207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charset="0"/>
                <a:cs typeface="+mn-cs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</a:rPr>
              <a:t>Masyarakat tidak berperan sama sekali. Pemerintah sangat menentukan</a:t>
            </a:r>
            <a:endParaRPr lang="en-US" altLang="en-US" sz="200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6552671" y="2702983"/>
            <a:ext cx="1611842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500"/>
              <a:t>Fungsi Regulator dipegang mutlak oleh pemerintah</a:t>
            </a:r>
            <a:endParaRPr lang="en-US" sz="1500"/>
          </a:p>
        </p:txBody>
      </p:sp>
      <p:sp>
        <p:nvSpPr>
          <p:cNvPr id="3" name="Text Box 2"/>
          <p:cNvSpPr txBox="1"/>
          <p:nvPr/>
        </p:nvSpPr>
        <p:spPr>
          <a:xfrm>
            <a:off x="1151996" y="2702983"/>
            <a:ext cx="1783292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500"/>
              <a:t>Fungsi Regulator Diserahkan semua ke masyarakat </a:t>
            </a:r>
            <a:endParaRPr lang="en-US" sz="1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Dinamika sejarah (berdasar UU)</a:t>
            </a:r>
            <a:endParaRPr lang="en-US"/>
          </a:p>
        </p:txBody>
      </p:sp>
      <p:graphicFrame>
        <p:nvGraphicFramePr>
          <p:cNvPr id="5" name="Table 4"/>
          <p:cNvGraphicFramePr/>
          <p:nvPr/>
        </p:nvGraphicFramePr>
        <p:xfrm>
          <a:off x="1030288" y="1417108"/>
          <a:ext cx="7118985" cy="270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035"/>
                <a:gridCol w="314325"/>
                <a:gridCol w="1649730"/>
                <a:gridCol w="341630"/>
                <a:gridCol w="1496695"/>
                <a:gridCol w="335915"/>
                <a:gridCol w="1303655"/>
              </a:tblGrid>
              <a:tr h="9906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500"/>
                        <a:t>Masa Kolonial</a:t>
                      </a:r>
                      <a:endParaRPr lang="en-US" sz="1500"/>
                    </a:p>
                  </a:txBody>
                  <a:tcPr marL="76200" marR="76200" marT="38100" marB="3810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500"/>
                        <a:t>Masa Kemerdekaan awal</a:t>
                      </a:r>
                      <a:endParaRPr lang="en-US" sz="1500"/>
                    </a:p>
                    <a:p>
                      <a:pPr>
                        <a:buNone/>
                      </a:pPr>
                      <a:r>
                        <a:rPr lang="en-US" sz="1500"/>
                        <a:t>1950 - 2004</a:t>
                      </a:r>
                      <a:endParaRPr lang="en-US" sz="1500"/>
                    </a:p>
                  </a:txBody>
                  <a:tcPr marL="76200" marR="76200" marT="38100" marB="3810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500"/>
                        <a:t>Masa UU Praktek Kedokteran</a:t>
                      </a:r>
                      <a:endParaRPr lang="en-US" sz="1500"/>
                    </a:p>
                    <a:p>
                      <a:pPr>
                        <a:buNone/>
                      </a:pPr>
                      <a:r>
                        <a:rPr lang="en-US" sz="1500"/>
                        <a:t>2004 - 2023</a:t>
                      </a:r>
                      <a:endParaRPr lang="en-US" sz="1500"/>
                    </a:p>
                  </a:txBody>
                  <a:tcPr marL="76200" marR="76200" marT="38100" marB="3810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500"/>
                        <a:t>Masa Depan</a:t>
                      </a:r>
                      <a:endParaRPr lang="en-US" sz="1500"/>
                    </a:p>
                  </a:txBody>
                  <a:tcPr marL="76200" marR="76200" marT="38100" marB="38100"/>
                </a:tc>
              </a:tr>
              <a:tr h="130429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500"/>
                        <a:t>2 OP:</a:t>
                      </a:r>
                      <a:endParaRPr lang="en-US" sz="1500"/>
                    </a:p>
                    <a:p>
                      <a:pPr>
                        <a:buNone/>
                      </a:pPr>
                      <a:r>
                        <a:rPr lang="en-US" sz="1500"/>
                        <a:t>- Dokter lulusan Eropa</a:t>
                      </a:r>
                      <a:endParaRPr lang="en-US" sz="1500"/>
                    </a:p>
                    <a:p>
                      <a:pPr>
                        <a:buNone/>
                      </a:pPr>
                      <a:r>
                        <a:rPr lang="en-US" sz="1500"/>
                        <a:t>- Dokter lulusan Hindia Belanda</a:t>
                      </a:r>
                      <a:endParaRPr lang="en-US" sz="1500"/>
                    </a:p>
                  </a:txBody>
                  <a:tcPr marL="76200" marR="76200" marT="38100" marB="3810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500"/>
                        <a:t>IDI berdiri tahun 1951</a:t>
                      </a:r>
                      <a:endParaRPr lang="en-US" sz="1500"/>
                    </a:p>
                  </a:txBody>
                  <a:tcPr marL="76200" marR="76200" marT="38100" marB="3810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500"/>
                        <a:t>IDI diberi kewenangan regulasi</a:t>
                      </a:r>
                      <a:endParaRPr lang="en-US" sz="1500"/>
                    </a:p>
                  </a:txBody>
                  <a:tcPr marL="76200" marR="76200" marT="38100" marB="38100"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500"/>
                        <a:t>Wewenang regulasi dikembalikan ke pemerintah</a:t>
                      </a:r>
                      <a:endParaRPr lang="en-US" sz="1500"/>
                    </a:p>
                  </a:txBody>
                  <a:tcPr marL="76200" marR="76200" marT="38100" marB="38100"/>
                </a:tc>
              </a:tr>
              <a:tr h="407670"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sz="1500"/>
                    </a:p>
                  </a:txBody>
                  <a:tcPr marL="76200" marR="76200" marT="38100" marB="38100"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30458" y="3697817"/>
            <a:ext cx="1519238" cy="16589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158" y="3637492"/>
            <a:ext cx="1518708" cy="16970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71" y="3637492"/>
            <a:ext cx="1443038" cy="161977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2626" name="Group 2"/>
          <p:cNvGraphicFramePr>
            <a:graphicFrameLocks noGrp="1"/>
          </p:cNvGraphicFramePr>
          <p:nvPr/>
        </p:nvGraphicFramePr>
        <p:xfrm>
          <a:off x="1970405" y="722630"/>
          <a:ext cx="3470910" cy="4498975"/>
        </p:xfrm>
        <a:graphic>
          <a:graphicData uri="http://schemas.openxmlformats.org/drawingml/2006/table">
            <a:tbl>
              <a:tblPr/>
              <a:tblGrid>
                <a:gridCol w="3470910"/>
              </a:tblGrid>
              <a:tr h="751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1835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Lembaga</a:t>
                      </a:r>
                      <a:endParaRPr kumimoji="0" lang="en-US" sz="18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929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Penerbangan</a:t>
                      </a:r>
                      <a:endParaRPr kumimoji="0" lang="en-US" sz="2500" b="1" i="0" u="none" strike="noStrike" cap="none" normalizeH="0" baseline="0" dirty="0" err="1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09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4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Rumah Sakit</a:t>
                      </a:r>
                      <a:endParaRPr kumimoji="0" lang="en-US" sz="4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Srimulat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id-ID" sz="21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9720" name="Text Box 25"/>
          <p:cNvSpPr txBox="1">
            <a:spLocks noChangeArrowheads="1"/>
          </p:cNvSpPr>
          <p:nvPr/>
        </p:nvSpPr>
        <p:spPr bwMode="auto">
          <a:xfrm>
            <a:off x="5715000" y="1714500"/>
            <a:ext cx="1587500" cy="603885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65" b="1">
                <a:solidFill>
                  <a:srgbClr val="000000"/>
                </a:solidFill>
              </a:rPr>
              <a:t>Lembaga Pengawas</a:t>
            </a:r>
            <a:endParaRPr lang="en-US" altLang="en-US" sz="1665" b="1">
              <a:solidFill>
                <a:srgbClr val="000000"/>
              </a:solidFill>
            </a:endParaRPr>
          </a:p>
        </p:txBody>
      </p:sp>
      <p:sp>
        <p:nvSpPr>
          <p:cNvPr id="29721" name="Text Box 28"/>
          <p:cNvSpPr txBox="1">
            <a:spLocks noChangeArrowheads="1"/>
          </p:cNvSpPr>
          <p:nvPr/>
        </p:nvSpPr>
        <p:spPr bwMode="auto">
          <a:xfrm>
            <a:off x="5842000" y="4291542"/>
            <a:ext cx="1587500" cy="553085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???</a:t>
            </a:r>
            <a:endParaRPr lang="en-US" altLang="en-US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5D8A371-308A-3C4C-AC1F-3BE64A052C0E}" type="slidenum">
              <a:rPr lang="en-US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en-US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9724" name="TextBox 1"/>
          <p:cNvSpPr txBox="1">
            <a:spLocks noChangeArrowheads="1"/>
          </p:cNvSpPr>
          <p:nvPr/>
        </p:nvSpPr>
        <p:spPr bwMode="auto">
          <a:xfrm>
            <a:off x="5557044" y="1098444"/>
            <a:ext cx="2581010" cy="41986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3335"/>
          </a:p>
          <a:p>
            <a:pPr algn="r" eaLnBrk="1" hangingPunct="1"/>
            <a:endParaRPr lang="en-US" altLang="en-US" sz="3335"/>
          </a:p>
          <a:p>
            <a:pPr algn="ctr" eaLnBrk="1" hangingPunct="1"/>
            <a:r>
              <a:rPr lang="en-US" altLang="en-US" sz="3335"/>
              <a:t>Governance di sebuah Korporasi Kesehatan</a:t>
            </a:r>
            <a:br>
              <a:rPr lang="en-US" altLang="en-US" sz="3335"/>
            </a:br>
            <a:endParaRPr lang="en-US" altLang="en-US" sz="6665"/>
          </a:p>
        </p:txBody>
      </p:sp>
      <p:sp>
        <p:nvSpPr>
          <p:cNvPr id="29726" name="TextBox 2"/>
          <p:cNvSpPr txBox="1">
            <a:spLocks noChangeArrowheads="1"/>
          </p:cNvSpPr>
          <p:nvPr/>
        </p:nvSpPr>
        <p:spPr bwMode="auto">
          <a:xfrm>
            <a:off x="5832740" y="4597136"/>
            <a:ext cx="2219854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Rumahsakit misalnya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515" y="1333500"/>
            <a:ext cx="6321425" cy="3771900"/>
          </a:xfrm>
        </p:spPr>
        <p:txBody>
          <a:bodyPr/>
          <a:p>
            <a:r>
              <a:rPr lang="en-US"/>
              <a:t>RS berbadan hukum PT</a:t>
            </a:r>
            <a:endParaRPr lang="en-US"/>
          </a:p>
          <a:p>
            <a:r>
              <a:rPr lang="en-US"/>
              <a:t>RS berbadan hukum Yayasan</a:t>
            </a:r>
            <a:endParaRPr lang="en-US"/>
          </a:p>
          <a:p>
            <a:r>
              <a:rPr lang="en-US"/>
              <a:t>RS Pemerintah yang berevolusi dari Organisasi Pemerintah yang birokratis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261" y="312208"/>
            <a:ext cx="6540500" cy="805657"/>
          </a:xfrm>
        </p:spPr>
        <p:txBody>
          <a:bodyPr/>
          <a:lstStyle/>
          <a:p>
            <a:pPr eaLnBrk="1" hangingPunct="1"/>
            <a:r>
              <a:rPr lang="id-ID" altLang="en-US" sz="2165">
                <a:ea typeface="MS PGothic" panose="020B0600070205080204" pitchFamily="34" charset="-128"/>
              </a:rPr>
              <a:t>Evolusi p</a:t>
            </a:r>
            <a:r>
              <a:rPr lang="en-US" altLang="en-US" sz="2165">
                <a:ea typeface="MS PGothic" panose="020B0600070205080204" pitchFamily="34" charset="-128"/>
              </a:rPr>
              <a:t>erubahan otonomi di RS pemerintah</a:t>
            </a:r>
            <a:r>
              <a:rPr lang="id-ID" altLang="en-US" sz="2165">
                <a:ea typeface="MS PGothic" panose="020B0600070205080204" pitchFamily="34" charset="-128"/>
              </a:rPr>
              <a:t>, setelah 20 tahun</a:t>
            </a:r>
            <a:endParaRPr lang="en-US" altLang="en-US" sz="2165">
              <a:ea typeface="MS PGothic" panose="020B0600070205080204" pitchFamily="34" charset="-128"/>
            </a:endParaRPr>
          </a:p>
        </p:txBody>
      </p:sp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1397000" y="4445000"/>
            <a:ext cx="6413500" cy="571500"/>
          </a:xfrm>
          <a:prstGeom prst="rightArrow">
            <a:avLst>
              <a:gd name="adj1" fmla="val 50000"/>
              <a:gd name="adj2" fmla="val 2805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762000" y="-160972"/>
            <a:ext cx="309880" cy="3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500"/>
          </a:p>
        </p:txBody>
      </p:sp>
      <p:graphicFrame>
        <p:nvGraphicFramePr>
          <p:cNvPr id="23556" name="Object 5" descr="Newsprint"/>
          <p:cNvGraphicFramePr>
            <a:graphicFrameLocks noChangeAspect="1"/>
          </p:cNvGraphicFramePr>
          <p:nvPr/>
        </p:nvGraphicFramePr>
        <p:xfrm>
          <a:off x="1082146" y="1633803"/>
          <a:ext cx="6979708" cy="230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Picture" r:id="rId1" imgW="26174700" imgH="42233850" progId="Word.Picture.8">
                  <p:embed/>
                </p:oleObj>
              </mc:Choice>
              <mc:Fallback>
                <p:oleObj name="Picture" r:id="rId1" imgW="26174700" imgH="42233850" progId="Word.Picture.8">
                  <p:embed/>
                  <p:pic>
                    <p:nvPicPr>
                      <p:cNvPr id="0" name="Object 5" descr="Newspri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545" b="77200"/>
                      <a:stretch>
                        <a:fillRect/>
                      </a:stretch>
                    </p:blipFill>
                    <p:spPr bwMode="auto">
                      <a:xfrm>
                        <a:off x="1082146" y="1633803"/>
                        <a:ext cx="6979708" cy="2305843"/>
                      </a:xfrm>
                      <a:prstGeom prst="rect">
                        <a:avLst/>
                      </a:prstGeom>
                      <a:blipFill dpi="0" rotWithShape="0">
                        <a:blip r:embed="rId3"/>
                        <a:srcRect r="5545" b="77200"/>
                        <a:tile tx="0" ty="0" sx="100000" sy="100000" flip="none" algn="tl"/>
                      </a:blip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2476500" y="2857500"/>
            <a:ext cx="11430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500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>
            <a:off x="3937000" y="2857500"/>
            <a:ext cx="15875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500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5207000" y="3238500"/>
            <a:ext cx="825500" cy="3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altLang="en-US" sz="1500"/>
              <a:t>Perjan</a:t>
            </a:r>
            <a:endParaRPr lang="id-ID" altLang="en-US" sz="1500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H="1">
            <a:off x="4826000" y="3238500"/>
            <a:ext cx="6985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500"/>
          </a:p>
        </p:txBody>
      </p:sp>
      <p:sp>
        <p:nvSpPr>
          <p:cNvPr id="23561" name="Oval 10"/>
          <p:cNvSpPr>
            <a:spLocks noChangeArrowheads="1"/>
          </p:cNvSpPr>
          <p:nvPr/>
        </p:nvSpPr>
        <p:spPr bwMode="auto">
          <a:xfrm>
            <a:off x="4318000" y="3302000"/>
            <a:ext cx="825500" cy="5715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5524500" y="2857500"/>
            <a:ext cx="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500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2857500" y="4127500"/>
            <a:ext cx="1079500" cy="27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altLang="en-US" sz="1165"/>
              <a:t>Kepres 38/91</a:t>
            </a:r>
            <a:endParaRPr lang="id-ID" altLang="en-US" sz="1165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V="1">
            <a:off x="3492500" y="36195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500"/>
          </a:p>
        </p:txBody>
      </p:sp>
      <p:sp>
        <p:nvSpPr>
          <p:cNvPr id="23565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0BC63D2-DE71-364F-AA5F-8B9E0E79070C}" type="slidenum">
              <a:rPr lang="id-ID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Pengantar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/>
              <a:t>UU Kesehatan 2023 telah berlaku</a:t>
            </a:r>
            <a:endParaRPr lang="en-US"/>
          </a:p>
          <a:p>
            <a:r>
              <a:rPr lang="en-US"/>
              <a:t>UU ini merubah berbagai organisasi termasuk Organisasi Profesi</a:t>
            </a:r>
            <a:endParaRPr lang="en-US"/>
          </a:p>
          <a:p>
            <a:r>
              <a:rPr lang="en-US"/>
              <a:t>Dalam situasi ini para pemimpin Organisasi Profesi perlu mencermati perubahan besar  ini dan merencanakan action yang tepat agar Organisasi Profesi dapat tumbuh dan berkembang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78790" y="254000"/>
            <a:ext cx="7851775" cy="110363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id-ID" altLang="en-US" sz="3000">
                <a:latin typeface="Berlin Sans FB" panose="020E0602020502020306" pitchFamily="34" charset="77"/>
                <a:ea typeface="MS PGothic" panose="020B0600070205080204" pitchFamily="34" charset="-128"/>
              </a:rPr>
              <a:t>Moving from Centralized Budgetary Unit to more Corporate</a:t>
            </a:r>
            <a:r>
              <a:rPr lang="en-US" altLang="id-ID" sz="3000">
                <a:latin typeface="Berlin Sans FB" panose="020E0602020502020306" pitchFamily="34" charset="77"/>
                <a:ea typeface="MS PGothic" panose="020B0600070205080204" pitchFamily="34" charset="-128"/>
              </a:rPr>
              <a:t> (Korporasi)</a:t>
            </a:r>
            <a:r>
              <a:rPr lang="id-ID" altLang="en-US" sz="3000">
                <a:latin typeface="Berlin Sans FB" panose="020E0602020502020306" pitchFamily="34" charset="77"/>
                <a:ea typeface="MS PGothic" panose="020B0600070205080204" pitchFamily="34" charset="-128"/>
              </a:rPr>
              <a:t> type organization</a:t>
            </a:r>
            <a:endParaRPr lang="en-GB" altLang="en-US" sz="3000">
              <a:latin typeface="Berlin Sans FB" panose="020E0602020502020306" pitchFamily="34" charset="77"/>
              <a:ea typeface="MS PGothic" panose="020B0600070205080204" pitchFamily="34" charset="-128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4357688"/>
            <a:ext cx="7620000" cy="1116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id-ID" sz="1665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Budgetary unit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d-ID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Centralized system</a:t>
            </a:r>
            <a:endParaRPr lang="en-US" sz="1665" noProof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665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Autonomy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	  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d-ID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Early 2000 Limited Financial Autonomy 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id-ID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Swadana)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sz="1665" noProof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665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Corporatization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d-ID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2008 (non-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profit</a:t>
            </a:r>
            <a:r>
              <a:rPr lang="id-ID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public service unit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en-US" sz="1665" noProof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FontTx/>
              <a:buChar char="•"/>
              <a:defRPr/>
            </a:pPr>
            <a:r>
              <a:rPr lang="en-US" sz="1665" noProof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Privatization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</a:t>
            </a:r>
            <a:r>
              <a:rPr lang="en-US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d-ID" sz="1665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Not the choice</a:t>
            </a:r>
            <a:endParaRPr lang="en-US" sz="1665" noProof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958417" y="1342761"/>
            <a:ext cx="2436495" cy="2705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ID" altLang="en-US" sz="1165" noProof="1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Source: Harding and Preker: 1998</a:t>
            </a:r>
            <a:endParaRPr lang="en-ID" altLang="en-US" sz="1165" noProof="1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1692011" y="1418167"/>
            <a:ext cx="6180667" cy="2939521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500" b="1">
                <a:solidFill>
                  <a:schemeClr val="bg2"/>
                </a:solidFill>
                <a:latin typeface="Garamond" panose="02020404030301010803" pitchFamily="18" charset="0"/>
              </a:rPr>
              <a:t>Private Sector</a:t>
            </a:r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711979" y="1956594"/>
            <a:ext cx="4200261" cy="198040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5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+mn-ea"/>
                <a:cs typeface="Arial" panose="020B0604020202020204" pitchFamily="34" charset="0"/>
              </a:rPr>
              <a:t>Broader Public Sector</a:t>
            </a: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731948" y="2618053"/>
            <a:ext cx="2160323" cy="101996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5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+mn-ea"/>
                <a:cs typeface="Arial" panose="020B0604020202020204" pitchFamily="34" charset="0"/>
              </a:rPr>
              <a:t>Core Public Sector</a:t>
            </a: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500" b="1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 rot="-282556">
            <a:off x="4631532" y="3037417"/>
            <a:ext cx="720989" cy="48021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5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B</a:t>
            </a:r>
            <a:endParaRPr lang="en-US" altLang="en-US" sz="1500" b="1">
              <a:effectLst>
                <a:outerShdw blurRad="38100" dist="38100" dir="2700000" algn="tl">
                  <a:srgbClr val="FFFFFF"/>
                </a:outerShdw>
              </a:effectLst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 rot="-658516">
            <a:off x="5532438" y="2917032"/>
            <a:ext cx="720990" cy="48021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500" b="1">
                <a:solidFill>
                  <a:schemeClr val="bg2"/>
                </a:solidFill>
                <a:latin typeface="Garamond" panose="02020404030301010803" pitchFamily="18" charset="0"/>
              </a:rPr>
              <a:t>A</a:t>
            </a:r>
            <a:endParaRPr lang="en-US" altLang="en-US" sz="1500" b="1">
              <a:solidFill>
                <a:schemeClr val="bg2"/>
              </a:solidFill>
              <a:latin typeface="Garamond" panose="02020404030301010803" pitchFamily="18" charset="0"/>
            </a:endParaRP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 rot="-992070">
            <a:off x="6372490" y="2677583"/>
            <a:ext cx="720989" cy="480219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5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C</a:t>
            </a:r>
            <a:endParaRPr lang="en-US" altLang="en-US" sz="1500" b="1">
              <a:effectLst>
                <a:outerShdw blurRad="38100" dist="38100" dir="2700000" algn="tl">
                  <a:srgbClr val="FFFFFF"/>
                </a:outerShdw>
              </a:effectLst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 rot="-1229871">
            <a:off x="7151688" y="2377282"/>
            <a:ext cx="720990" cy="480218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5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  <a:cs typeface="Arial" panose="020B0604020202020204" pitchFamily="34" charset="0"/>
              </a:rPr>
              <a:t>P</a:t>
            </a:r>
            <a:endParaRPr lang="en-US" altLang="en-US" sz="1500" b="1">
              <a:effectLst>
                <a:outerShdw blurRad="38100" dist="38100" dir="2700000" algn="tl">
                  <a:srgbClr val="FFFFFF"/>
                </a:outerShdw>
              </a:effectLst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cxnSp>
        <p:nvCxnSpPr>
          <p:cNvPr id="8204" name="AutoShape 12"/>
          <p:cNvCxnSpPr>
            <a:cxnSpLocks noChangeShapeType="1"/>
            <a:stCxn id="8200" idx="6"/>
            <a:endCxn id="8201" idx="2"/>
          </p:cNvCxnSpPr>
          <p:nvPr/>
        </p:nvCxnSpPr>
        <p:spPr bwMode="auto">
          <a:xfrm flipV="1">
            <a:off x="5351198" y="3225271"/>
            <a:ext cx="186531" cy="2249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5" name="AutoShape 13"/>
          <p:cNvCxnSpPr>
            <a:cxnSpLocks noChangeShapeType="1"/>
            <a:stCxn id="8201" idx="6"/>
            <a:endCxn id="8202" idx="2"/>
          </p:cNvCxnSpPr>
          <p:nvPr/>
        </p:nvCxnSpPr>
        <p:spPr bwMode="auto">
          <a:xfrm flipV="1">
            <a:off x="6245490" y="3020219"/>
            <a:ext cx="141552" cy="6746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AutoShape 14"/>
          <p:cNvCxnSpPr>
            <a:cxnSpLocks noChangeShapeType="1"/>
            <a:stCxn id="8202" idx="6"/>
            <a:endCxn id="8203" idx="2"/>
          </p:cNvCxnSpPr>
          <p:nvPr/>
        </p:nvCxnSpPr>
        <p:spPr bwMode="auto">
          <a:xfrm flipV="1">
            <a:off x="7077604" y="2743729"/>
            <a:ext cx="96573" cy="714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24F720C-5FA2-654E-971E-6337354E8154}" type="slidenum">
              <a:rPr lang="id-ID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nimBg="1"/>
      <p:bldP spid="8200" grpId="0" bldLvl="0" animBg="1"/>
      <p:bldP spid="8201" grpId="0" bldLvl="0" animBg="1"/>
      <p:bldP spid="8202" grpId="0" bldLvl="0" animBg="1"/>
      <p:bldP spid="8203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2626" name="Group 2"/>
          <p:cNvGraphicFramePr>
            <a:graphicFrameLocks noGrp="1"/>
          </p:cNvGraphicFramePr>
          <p:nvPr/>
        </p:nvGraphicFramePr>
        <p:xfrm>
          <a:off x="1079500" y="829945"/>
          <a:ext cx="4508500" cy="4189730"/>
        </p:xfrm>
        <a:graphic>
          <a:graphicData uri="http://schemas.openxmlformats.org/drawingml/2006/table">
            <a:tbl>
              <a:tblPr/>
              <a:tblGrid>
                <a:gridCol w="2425065"/>
                <a:gridCol w="2083435"/>
              </a:tblGrid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1835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Profesional</a:t>
                      </a:r>
                      <a:endParaRPr kumimoji="0" lang="en-US" sz="18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1835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Lembaga</a:t>
                      </a:r>
                      <a:endParaRPr kumimoji="0" lang="en-US" sz="18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Pilot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Penerbangan</a:t>
                      </a:r>
                      <a:endParaRPr kumimoji="0" lang="en-US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Spesialis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Rumah Sakit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Pelawak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Srimulat</a:t>
                      </a:r>
                      <a:endParaRPr kumimoji="0" lang="en-US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id-ID" sz="2165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id-ID" sz="2165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5715000" y="1714500"/>
            <a:ext cx="1587500" cy="603885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65" b="1">
                <a:solidFill>
                  <a:srgbClr val="000000"/>
                </a:solidFill>
              </a:rPr>
              <a:t>Lembaga Pengawas</a:t>
            </a:r>
            <a:endParaRPr lang="en-US" altLang="en-US" sz="1665" b="1">
              <a:solidFill>
                <a:srgbClr val="000000"/>
              </a:solidFill>
            </a:endParaRPr>
          </a:p>
        </p:txBody>
      </p:sp>
      <p:sp>
        <p:nvSpPr>
          <p:cNvPr id="27673" name="Text Box 28"/>
          <p:cNvSpPr txBox="1">
            <a:spLocks noChangeArrowheads="1"/>
          </p:cNvSpPr>
          <p:nvPr/>
        </p:nvSpPr>
        <p:spPr bwMode="auto">
          <a:xfrm>
            <a:off x="5842000" y="4291542"/>
            <a:ext cx="1587500" cy="553085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???</a:t>
            </a:r>
            <a:endParaRPr lang="en-US" altLang="en-US" sz="3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6BEBB8D-E503-E443-BBEF-E7E2B0C10B77}" type="slidenum">
              <a:rPr lang="en-US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en-US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7676" name="TextBox 1"/>
          <p:cNvSpPr txBox="1">
            <a:spLocks noChangeArrowheads="1"/>
          </p:cNvSpPr>
          <p:nvPr/>
        </p:nvSpPr>
        <p:spPr bwMode="auto">
          <a:xfrm>
            <a:off x="3509645" y="523875"/>
            <a:ext cx="4396740" cy="50774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/>
              <a:t>Governance di profesional:</a:t>
            </a:r>
            <a:endParaRPr lang="en-US" altLang="en-US" sz="3600"/>
          </a:p>
          <a:p>
            <a:pPr algn="ctr" eaLnBrk="1" hangingPunct="1"/>
            <a:r>
              <a:rPr lang="en-US" altLang="en-US" sz="3600"/>
              <a:t>- Di Komite Medik (Clinical Governance)</a:t>
            </a:r>
            <a:endParaRPr lang="en-US" altLang="en-US" sz="3600"/>
          </a:p>
          <a:p>
            <a:pPr algn="ctr" eaLnBrk="1" hangingPunct="1"/>
            <a:r>
              <a:rPr lang="en-US" altLang="en-US" sz="3600"/>
              <a:t>- Di Organisasi Profesi dan Kolegium</a:t>
            </a:r>
            <a:endParaRPr lang="en-US" altLang="en-US" sz="3600"/>
          </a:p>
          <a:p>
            <a:pPr algn="ctr" eaLnBrk="1" hangingPunct="1"/>
            <a:endParaRPr lang="en-US" altLang="en-US" sz="3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altLang="en-US" b="1">
                <a:ea typeface="MS PGothic" panose="020B0600070205080204" pitchFamily="34" charset="-128"/>
              </a:rPr>
              <a:t>Clinical Governance</a:t>
            </a:r>
            <a:r>
              <a:rPr lang="en-US" altLang="id-ID" b="1">
                <a:ea typeface="MS PGothic" panose="020B0600070205080204" pitchFamily="34" charset="-128"/>
              </a:rPr>
              <a:t> di RS</a:t>
            </a:r>
            <a:endParaRPr lang="en-US" altLang="id-ID" b="1">
              <a:ea typeface="MS PGothic" panose="020B0600070205080204" pitchFamily="34" charset="-128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id-ID" altLang="en-US">
                <a:ea typeface="MS PGothic" panose="020B0600070205080204" pitchFamily="34" charset="-128"/>
              </a:rPr>
              <a:t>Saat ini situasi masih belum </a:t>
            </a:r>
            <a:r>
              <a:rPr lang="en-US" altLang="id-ID">
                <a:ea typeface="MS PGothic" panose="020B0600070205080204" pitchFamily="34" charset="-128"/>
              </a:rPr>
              <a:t>matang </a:t>
            </a:r>
            <a:r>
              <a:rPr lang="id-ID" altLang="en-US">
                <a:ea typeface="MS PGothic" panose="020B0600070205080204" pitchFamily="34" charset="-128"/>
              </a:rPr>
              <a:t>pelaksanaannya</a:t>
            </a:r>
            <a:endParaRPr lang="id-ID" altLang="en-US">
              <a:ea typeface="MS PGothic" panose="020B0600070205080204" pitchFamily="34" charset="-128"/>
            </a:endParaRPr>
          </a:p>
          <a:p>
            <a:pPr eaLnBrk="1" hangingPunct="1"/>
            <a:r>
              <a:rPr lang="id-ID" altLang="en-US">
                <a:ea typeface="MS PGothic" panose="020B0600070205080204" pitchFamily="34" charset="-128"/>
              </a:rPr>
              <a:t>Komite Medik belum berkembang dengan baik di RS Pemerintah dan Swasta</a:t>
            </a:r>
            <a:endParaRPr lang="id-ID" altLang="en-US"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id-ID">
                <a:ea typeface="MS PGothic" panose="020B0600070205080204" pitchFamily="34" charset="-128"/>
              </a:rPr>
              <a:t>Sangat terpengaruh oleh OP di luar RS.</a:t>
            </a:r>
            <a:endParaRPr lang="id-ID" altLang="en-US">
              <a:ea typeface="MS PGothic" panose="020B0600070205080204" pitchFamily="34" charset="-128"/>
            </a:endParaRPr>
          </a:p>
          <a:p>
            <a:pPr eaLnBrk="1" hangingPunct="1"/>
            <a:r>
              <a:rPr lang="id-ID" altLang="en-US">
                <a:ea typeface="MS PGothic" panose="020B0600070205080204" pitchFamily="34" charset="-128"/>
              </a:rPr>
              <a:t>Terdapat be</a:t>
            </a:r>
            <a:r>
              <a:rPr lang="en-US" altLang="id-ID">
                <a:ea typeface="MS PGothic" panose="020B0600070205080204" pitchFamily="34" charset="-128"/>
              </a:rPr>
              <a:t>rbagai</a:t>
            </a:r>
            <a:r>
              <a:rPr lang="id-ID" altLang="en-US">
                <a:ea typeface="MS PGothic" panose="020B0600070205080204" pitchFamily="34" charset="-128"/>
              </a:rPr>
              <a:t> pengembangan di sana-sini</a:t>
            </a:r>
            <a:endParaRPr lang="id-ID" altLang="en-US">
              <a:ea typeface="MS PGothic" panose="020B0600070205080204" pitchFamily="34" charset="-128"/>
            </a:endParaRPr>
          </a:p>
          <a:p>
            <a:pPr eaLnBrk="1" hangingPunct="1"/>
            <a:endParaRPr lang="id-ID" altLang="en-US">
              <a:ea typeface="MS PGothic" panose="020B0600070205080204" pitchFamily="34" charset="-128"/>
            </a:endParaRP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338FD3A-1694-C34D-8C97-C88D47125A85}" type="slidenum">
              <a:rPr lang="id-ID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altLang="en-US" b="1">
                <a:ea typeface="MS PGothic" panose="020B0600070205080204" pitchFamily="34" charset="-128"/>
              </a:rPr>
              <a:t>Bagaimana  Governance di </a:t>
            </a:r>
            <a:r>
              <a:rPr lang="en-US" altLang="id-ID" b="1">
                <a:ea typeface="MS PGothic" panose="020B0600070205080204" pitchFamily="34" charset="-128"/>
              </a:rPr>
              <a:t>Organisasi Profesi</a:t>
            </a:r>
            <a:r>
              <a:rPr lang="id-ID" altLang="en-US" b="1">
                <a:ea typeface="MS PGothic" panose="020B0600070205080204" pitchFamily="34" charset="-128"/>
              </a:rPr>
              <a:t>?</a:t>
            </a:r>
            <a:endParaRPr lang="id-ID" altLang="en-US" b="1">
              <a:ea typeface="MS PGothic" panose="020B0600070205080204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/>
              <a:t>Apakah menggunakan model Korporasi? Apakah ada Dewan Pengawas? Apakah ada Eksekutif yang menjalankan roda sehari hari secara profesional?</a:t>
            </a:r>
            <a:endParaRPr lang="en-US"/>
          </a:p>
          <a:p>
            <a:r>
              <a:rPr lang="en-US"/>
              <a:t>Ataukah mirip dengan Partai Politik?</a:t>
            </a:r>
            <a:endParaRPr lang="en-US"/>
          </a:p>
          <a:p>
            <a:r>
              <a:rPr lang="en-US"/>
              <a:t>Ataukah mengarah ke Paguyuban?</a:t>
            </a:r>
            <a:endParaRPr lang="en-US"/>
          </a:p>
          <a:p>
            <a:r>
              <a:rPr lang="en-US"/>
              <a:t>Ataukah untuk tempat kumpul-kumpul?</a:t>
            </a:r>
            <a:endParaRPr lang="en-US"/>
          </a:p>
        </p:txBody>
      </p:sp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ECF300B-4985-1C42-A2E1-CAA7AB4A52B6}" type="slidenum">
              <a:rPr lang="id-ID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295775" y="5205095"/>
            <a:ext cx="3735705" cy="368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p>
            <a:r>
              <a:rPr lang="en-US" b="1"/>
              <a:t>Mari kita melihat ke Australia</a:t>
            </a:r>
            <a:endParaRPr lang="en-US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435" y="1333500"/>
            <a:ext cx="4139565" cy="377190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sz="4000" b="1"/>
              <a:t>2. </a:t>
            </a:r>
            <a:endParaRPr lang="en-US" sz="4000" b="1"/>
          </a:p>
          <a:p>
            <a:pPr marL="0" indent="0">
              <a:buNone/>
            </a:pPr>
            <a:r>
              <a:rPr lang="en-US" sz="4000" b="1"/>
              <a:t>Studi kasus Australian Medical Association.</a:t>
            </a:r>
            <a:endParaRPr lang="en-US" sz="4000" b="1"/>
          </a:p>
        </p:txBody>
      </p:sp>
      <p:sp>
        <p:nvSpPr>
          <p:cNvPr id="4" name="Rectangles 3"/>
          <p:cNvSpPr/>
          <p:nvPr/>
        </p:nvSpPr>
        <p:spPr>
          <a:xfrm>
            <a:off x="635" y="-31750"/>
            <a:ext cx="3077845" cy="57594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>
                <a:ea typeface="MS PGothic" panose="020B0600070205080204" pitchFamily="34" charset="-128"/>
              </a:rPr>
              <a:t>Kunjungan ke Australia</a:t>
            </a:r>
            <a:r>
              <a:rPr lang="id-ID" altLang="en-US" dirty="0">
                <a:ea typeface="MS PGothic" panose="020B0600070205080204" pitchFamily="34" charset="-128"/>
              </a:rPr>
              <a:t> </a:t>
            </a:r>
            <a:endParaRPr lang="id-ID" altLang="en-US" dirty="0">
              <a:ea typeface="MS PGothic" panose="020B0600070205080204" pitchFamily="34" charset="-128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333500"/>
            <a:ext cx="3365500" cy="3771636"/>
          </a:xfrm>
        </p:spPr>
        <p:txBody>
          <a:bodyPr>
            <a:normAutofit fontScale="90000" lnSpcReduction="20000"/>
          </a:bodyPr>
          <a:lstStyle/>
          <a:p>
            <a:r>
              <a:rPr lang="id-ID" altLang="en-US">
                <a:ea typeface="MS PGothic" panose="020B0600070205080204" pitchFamily="34" charset="-128"/>
              </a:rPr>
              <a:t>Adanya kebijakan Universal Coverage di Indonesia</a:t>
            </a:r>
            <a:endParaRPr lang="id-ID" altLang="en-US">
              <a:ea typeface="MS PGothic" panose="020B0600070205080204" pitchFamily="34" charset="-128"/>
            </a:endParaRPr>
          </a:p>
          <a:p>
            <a:r>
              <a:rPr lang="id-ID" altLang="en-US">
                <a:ea typeface="MS PGothic" panose="020B0600070205080204" pitchFamily="34" charset="-128"/>
              </a:rPr>
              <a:t>Tidak meratanya distribusi tenaga kesehatan</a:t>
            </a:r>
            <a:endParaRPr lang="id-ID" altLang="en-US">
              <a:ea typeface="MS PGothic" panose="020B0600070205080204" pitchFamily="34" charset="-128"/>
            </a:endParaRPr>
          </a:p>
          <a:p>
            <a:r>
              <a:rPr lang="id-ID" altLang="en-US">
                <a:ea typeface="MS PGothic" panose="020B0600070205080204" pitchFamily="34" charset="-128"/>
              </a:rPr>
              <a:t>Kesenjangan pendapatan dokter dalam sistem jaminan dengan praktek mandiri</a:t>
            </a:r>
            <a:endParaRPr lang="id-ID" altLang="en-US">
              <a:ea typeface="MS PGothic" panose="020B0600070205080204" pitchFamily="34" charset="-128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>
          <a:xfrm>
            <a:off x="5049044" y="2553812"/>
            <a:ext cx="3365500" cy="1190625"/>
          </a:xfrm>
        </p:spPr>
        <p:txBody>
          <a:bodyPr>
            <a:normAutofit fontScale="90000" lnSpcReduction="10000"/>
          </a:bodyPr>
          <a:lstStyle/>
          <a:p>
            <a:r>
              <a:rPr lang="id-ID" altLang="en-US">
                <a:ea typeface="MS PGothic" panose="020B0600070205080204" pitchFamily="34" charset="-128"/>
              </a:rPr>
              <a:t>Dapat menghambat efektifitas sistem kesehatan</a:t>
            </a:r>
            <a:endParaRPr lang="id-ID" altLang="en-US">
              <a:ea typeface="MS PGothic" panose="020B0600070205080204" pitchFamily="34" charset="-128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274185" y="2726055"/>
            <a:ext cx="774700" cy="845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5" rIns="76190" bIns="38095" anchor="ctr"/>
          <a:lstStyle/>
          <a:p>
            <a:pPr algn="ctr">
              <a:defRPr/>
            </a:pPr>
            <a:endParaRPr lang="id-ID" sz="15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21285" y="89271"/>
            <a:ext cx="6858000" cy="485510"/>
          </a:xfrm>
        </p:spPr>
        <p:txBody>
          <a:bodyPr>
            <a:normAutofit fontScale="90000"/>
          </a:bodyPr>
          <a:lstStyle/>
          <a:p>
            <a:r>
              <a:rPr lang="id-ID" altLang="en-US">
                <a:ea typeface="MS PGothic" panose="020B0600070205080204" pitchFamily="34" charset="-128"/>
              </a:rPr>
              <a:t>Tujuan </a:t>
            </a:r>
            <a:endParaRPr lang="id-ID" altLang="en-US">
              <a:ea typeface="MS PGothic" panose="020B0600070205080204" pitchFamily="34" charset="-128"/>
            </a:endParaRPr>
          </a:p>
        </p:txBody>
      </p:sp>
      <p:sp>
        <p:nvSpPr>
          <p:cNvPr id="18434" name="Text Placeholder 4"/>
          <p:cNvSpPr>
            <a:spLocks noGrp="1"/>
          </p:cNvSpPr>
          <p:nvPr>
            <p:ph type="body" idx="1"/>
          </p:nvPr>
        </p:nvSpPr>
        <p:spPr>
          <a:xfrm>
            <a:off x="989330" y="767080"/>
            <a:ext cx="3366770" cy="753110"/>
          </a:xfrm>
        </p:spPr>
        <p:txBody>
          <a:bodyPr>
            <a:normAutofit fontScale="80000"/>
          </a:bodyPr>
          <a:lstStyle/>
          <a:p>
            <a:r>
              <a:rPr lang="id-ID" altLang="en-US" dirty="0">
                <a:ea typeface="MS PGothic" panose="020B0600070205080204" pitchFamily="34" charset="-128"/>
              </a:rPr>
              <a:t>Tujuan </a:t>
            </a:r>
            <a:r>
              <a:rPr lang="en-US" altLang="id-ID" dirty="0">
                <a:ea typeface="MS PGothic" panose="020B0600070205080204" pitchFamily="34" charset="-128"/>
              </a:rPr>
              <a:t>kunjungan </a:t>
            </a:r>
            <a:endParaRPr lang="en-US" altLang="id-ID" dirty="0">
              <a:ea typeface="MS PGothic" panose="020B0600070205080204" pitchFamily="34" charset="-128"/>
            </a:endParaRPr>
          </a:p>
          <a:p>
            <a:r>
              <a:rPr lang="en-US" altLang="id-ID" dirty="0">
                <a:ea typeface="MS PGothic" panose="020B0600070205080204" pitchFamily="34" charset="-128"/>
              </a:rPr>
              <a:t>di Australia</a:t>
            </a:r>
            <a:endParaRPr lang="en-US" altLang="id-ID" dirty="0">
              <a:ea typeface="MS PGothic" panose="020B0600070205080204" pitchFamily="34" charset="-128"/>
            </a:endParaRPr>
          </a:p>
        </p:txBody>
      </p:sp>
      <p:sp>
        <p:nvSpPr>
          <p:cNvPr id="18435" name="Content Placeholder 5"/>
          <p:cNvSpPr>
            <a:spLocks noGrp="1"/>
          </p:cNvSpPr>
          <p:nvPr>
            <p:ph sz="half" idx="2"/>
          </p:nvPr>
        </p:nvSpPr>
        <p:spPr>
          <a:xfrm>
            <a:off x="570230" y="1604010"/>
            <a:ext cx="3401695" cy="3292475"/>
          </a:xfrm>
        </p:spPr>
        <p:txBody>
          <a:bodyPr>
            <a:normAutofit lnSpcReduction="10000"/>
          </a:bodyPr>
          <a:lstStyle/>
          <a:p>
            <a:r>
              <a:rPr lang="id-ID" altLang="en-US" sz="1665">
                <a:ea typeface="MS PGothic" panose="020B0600070205080204" pitchFamily="34" charset="-128"/>
              </a:rPr>
              <a:t>Memahami peran Asosiasi Profesional Dokter, Badan Pengawas Praktisi Kesehatan Australia, dan Konsil Kedokteran Australia dalam sistem kesehatan  </a:t>
            </a:r>
            <a:endParaRPr lang="id-ID" altLang="en-US" sz="1665">
              <a:ea typeface="MS PGothic" panose="020B0600070205080204" pitchFamily="34" charset="-128"/>
            </a:endParaRPr>
          </a:p>
          <a:p>
            <a:r>
              <a:rPr lang="id-ID" altLang="en-US" sz="1665">
                <a:ea typeface="MS PGothic" panose="020B0600070205080204" pitchFamily="34" charset="-128"/>
              </a:rPr>
              <a:t>Mengidentifikasi potensi kontribusi perhimpunan dokter, dokter spesialis, dan bidan dalam mengatasi beberapa tantangan utama yang dihadapi oleh sistem kesehatan</a:t>
            </a:r>
            <a:endParaRPr lang="id-ID" altLang="en-US" sz="1665">
              <a:ea typeface="MS PGothic" panose="020B0600070205080204" pitchFamily="34" charset="-128"/>
            </a:endParaRPr>
          </a:p>
        </p:txBody>
      </p:sp>
      <p:sp>
        <p:nvSpPr>
          <p:cNvPr id="18436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69840" y="590550"/>
            <a:ext cx="3368040" cy="929640"/>
          </a:xfrm>
        </p:spPr>
        <p:txBody>
          <a:bodyPr>
            <a:normAutofit fontScale="70000"/>
          </a:bodyPr>
          <a:lstStyle/>
          <a:p>
            <a:r>
              <a:rPr lang="id-ID" altLang="en-US">
                <a:ea typeface="MS PGothic" panose="020B0600070205080204" pitchFamily="34" charset="-128"/>
              </a:rPr>
              <a:t>Tujuan Khusus</a:t>
            </a:r>
            <a:r>
              <a:rPr lang="en-US" altLang="id-ID">
                <a:ea typeface="MS PGothic" panose="020B0600070205080204" pitchFamily="34" charset="-128"/>
              </a:rPr>
              <a:t> dalam konteks perbandingan dengan  Indonesia</a:t>
            </a:r>
            <a:endParaRPr lang="en-US" altLang="id-ID">
              <a:ea typeface="MS PGothic" panose="020B0600070205080204" pitchFamily="34" charset="-128"/>
            </a:endParaRPr>
          </a:p>
        </p:txBody>
      </p:sp>
      <p:sp>
        <p:nvSpPr>
          <p:cNvPr id="18437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1595755"/>
            <a:ext cx="4128135" cy="4119245"/>
          </a:xfrm>
        </p:spPr>
        <p:txBody>
          <a:bodyPr/>
          <a:lstStyle/>
          <a:p>
            <a:r>
              <a:rPr lang="id-ID" altLang="en-US" sz="1665" dirty="0">
                <a:ea typeface="MS PGothic" panose="020B0600070205080204" pitchFamily="34" charset="-128"/>
              </a:rPr>
              <a:t>Membandingkan peran dan tanggung jawab perhimpunan dokter di Indonesia dengan Australia  </a:t>
            </a:r>
            <a:endParaRPr lang="id-ID" altLang="en-US" sz="1665" dirty="0">
              <a:ea typeface="MS PGothic" panose="020B0600070205080204" pitchFamily="34" charset="-128"/>
            </a:endParaRPr>
          </a:p>
          <a:p>
            <a:r>
              <a:rPr lang="id-ID" altLang="en-US" sz="1665" dirty="0">
                <a:ea typeface="MS PGothic" panose="020B0600070205080204" pitchFamily="34" charset="-128"/>
              </a:rPr>
              <a:t>Mencari tindakan strategis perhimpunan dokter  untuk mengatasi masalah distribusi, retensi, </a:t>
            </a:r>
            <a:r>
              <a:rPr lang="id-ID" altLang="en-US" sz="1665" dirty="0" err="1">
                <a:ea typeface="MS PGothic" panose="020B0600070205080204" pitchFamily="34" charset="-128"/>
              </a:rPr>
              <a:t>praktek</a:t>
            </a:r>
            <a:r>
              <a:rPr lang="id-ID" altLang="en-US" sz="1665" dirty="0">
                <a:ea typeface="MS PGothic" panose="020B0600070205080204" pitchFamily="34" charset="-128"/>
              </a:rPr>
              <a:t> ganda, dan insentif dokter dan dokter spesialis di Indonesia berdasarkan pengalaman dan praktik  internasional .</a:t>
            </a:r>
            <a:endParaRPr lang="id-ID" altLang="en-US" sz="1665" dirty="0">
              <a:ea typeface="MS PGothic" panose="020B0600070205080204" pitchFamily="34" charset="-128"/>
            </a:endParaRPr>
          </a:p>
          <a:p>
            <a:r>
              <a:rPr lang="en-US" altLang="id-ID" sz="1665" dirty="0">
                <a:ea typeface="MS PGothic" panose="020B0600070205080204" pitchFamily="34" charset="-128"/>
              </a:rPr>
              <a:t>Melakukan benchmarking sistem manajemen Organisasi Profesi</a:t>
            </a:r>
            <a:endParaRPr lang="id-ID" altLang="en-US" sz="1665" dirty="0">
              <a:ea typeface="MS PGothic" panose="020B0600070205080204" pitchFamily="34" charset="-128"/>
            </a:endParaRPr>
          </a:p>
          <a:p>
            <a:endParaRPr lang="id-ID" altLang="en-US" sz="1665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1460500" y="1131094"/>
            <a:ext cx="6032500" cy="1690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90" tIns="38095" rIns="76190" bIns="3809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d-ID" altLang="en-US" sz="1500" b="1"/>
              <a:t>Suatu Tatanan yang menghimpun berbagai pihak: </a:t>
            </a:r>
            <a:endParaRPr lang="id-ID" altLang="en-US" sz="1500" b="1"/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id-ID" altLang="en-US" sz="1500" b="1"/>
              <a:t> Pemerintah</a:t>
            </a:r>
            <a:endParaRPr lang="id-ID" altLang="en-US" sz="1500" b="1"/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id-ID" altLang="en-US" sz="1500" b="1"/>
              <a:t> Masyarakat</a:t>
            </a:r>
            <a:endParaRPr lang="id-ID" altLang="en-US" sz="1500" b="1"/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id-ID" altLang="en-US" sz="1500" b="1"/>
              <a:t> Swasta </a:t>
            </a:r>
            <a:endParaRPr lang="id-ID" altLang="en-US" sz="1500" b="1"/>
          </a:p>
          <a:p>
            <a:pPr algn="ctr" eaLnBrk="1" hangingPunct="1"/>
            <a:r>
              <a:rPr lang="id-ID" altLang="en-US" sz="1500" b="1"/>
              <a:t>Kedalam suatu kesatuan yang terpadu dan saling mendukung guna menjamin tercapainya derajat kesehatan masyarakat yang setinggi-tingginya dengan indikator:</a:t>
            </a:r>
            <a:endParaRPr lang="id-ID" altLang="en-US" sz="1500" b="1"/>
          </a:p>
        </p:txBody>
      </p:sp>
      <p:sp>
        <p:nvSpPr>
          <p:cNvPr id="20482" name="AutoShape 3"/>
          <p:cNvSpPr>
            <a:spLocks noChangeArrowheads="1"/>
          </p:cNvSpPr>
          <p:nvPr/>
        </p:nvSpPr>
        <p:spPr bwMode="auto">
          <a:xfrm>
            <a:off x="3556000" y="2857500"/>
            <a:ext cx="1714500" cy="635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</a:ln>
        </p:spPr>
        <p:txBody>
          <a:bodyPr vert="eaVert" wrap="none" lIns="76190" tIns="38095" rIns="76190" bIns="38095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50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681692" y="3512344"/>
            <a:ext cx="5505450" cy="115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0" tIns="38095" rIns="76190" bIns="3809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id-ID" altLang="en-US" sz="2335" b="1">
                <a:solidFill>
                  <a:schemeClr val="hlink"/>
                </a:solidFill>
              </a:rPr>
              <a:t>Status Kesehatan</a:t>
            </a:r>
            <a:endParaRPr lang="id-ID" altLang="en-US" sz="2335" b="1">
              <a:solidFill>
                <a:schemeClr val="hlink"/>
              </a:solidFill>
            </a:endParaRPr>
          </a:p>
          <a:p>
            <a:pPr algn="ctr" eaLnBrk="1" hangingPunct="1">
              <a:buFontTx/>
              <a:buChar char="•"/>
            </a:pPr>
            <a:r>
              <a:rPr lang="id-ID" altLang="en-US" sz="2335" b="1">
                <a:solidFill>
                  <a:schemeClr val="hlink"/>
                </a:solidFill>
              </a:rPr>
              <a:t>Perlindungan akan resiko kalau sakit</a:t>
            </a:r>
            <a:endParaRPr lang="id-ID" altLang="en-US" sz="2335" b="1">
              <a:solidFill>
                <a:schemeClr val="hlink"/>
              </a:solidFill>
            </a:endParaRPr>
          </a:p>
          <a:p>
            <a:pPr algn="ctr" eaLnBrk="1" hangingPunct="1">
              <a:buFontTx/>
              <a:buChar char="•"/>
            </a:pPr>
            <a:r>
              <a:rPr lang="id-ID" altLang="en-US" sz="2335" b="1">
                <a:solidFill>
                  <a:schemeClr val="hlink"/>
                </a:solidFill>
              </a:rPr>
              <a:t>Kepuasan akan pelayanan kesehatan</a:t>
            </a:r>
            <a:endParaRPr lang="id-ID" altLang="en-US" sz="2335" b="1">
              <a:solidFill>
                <a:schemeClr val="hlink"/>
              </a:solidFill>
            </a:endParaRP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35" b="1">
                <a:ea typeface="MS PGothic" panose="020B0600070205080204" pitchFamily="34" charset="-128"/>
              </a:rPr>
              <a:t>Sistem Kesehatan</a:t>
            </a:r>
            <a:endParaRPr lang="en-US" altLang="en-US" sz="3335" b="1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6"/>
          <p:cNvSpPr>
            <a:spLocks noGrp="1"/>
          </p:cNvSpPr>
          <p:nvPr>
            <p:ph type="title"/>
          </p:nvPr>
        </p:nvSpPr>
        <p:spPr>
          <a:xfrm>
            <a:off x="1143000" y="228865"/>
            <a:ext cx="7000875" cy="1914260"/>
          </a:xfrm>
        </p:spPr>
        <p:txBody>
          <a:bodyPr/>
          <a:lstStyle/>
          <a:p>
            <a:r>
              <a:rPr lang="id-ID" altLang="en-US" sz="3600" b="1">
                <a:ea typeface="MS PGothic" panose="020B0600070205080204" pitchFamily="34" charset="-128"/>
              </a:rPr>
              <a:t>Mengapa Perhimpunan Profesi merupakan kunci perubahan dalam sistem kesehatan?</a:t>
            </a:r>
            <a:endParaRPr lang="id-ID" altLang="en-US" sz="3600" b="1">
              <a:ea typeface="MS PGothic" panose="020B0600070205080204" pitchFamily="34" charset="-128"/>
            </a:endParaRPr>
          </a:p>
        </p:txBody>
      </p:sp>
      <p:sp>
        <p:nvSpPr>
          <p:cNvPr id="19458" name="Content Placeholder 7"/>
          <p:cNvSpPr>
            <a:spLocks noGrp="1"/>
          </p:cNvSpPr>
          <p:nvPr>
            <p:ph idx="1"/>
          </p:nvPr>
        </p:nvSpPr>
        <p:spPr>
          <a:xfrm>
            <a:off x="1143000" y="2381250"/>
            <a:ext cx="6858000" cy="2723886"/>
          </a:xfrm>
        </p:spPr>
        <p:txBody>
          <a:bodyPr>
            <a:normAutofit fontScale="90000" lnSpcReduction="20000"/>
          </a:bodyPr>
          <a:lstStyle/>
          <a:p>
            <a:pPr marL="0" indent="0">
              <a:buNone/>
            </a:pPr>
            <a:r>
              <a:rPr lang="id-ID" altLang="en-US">
                <a:ea typeface="MS PGothic" panose="020B0600070205080204" pitchFamily="34" charset="-128"/>
              </a:rPr>
              <a:t>Belajar dari sejarah di Inggris: tahun 1948.</a:t>
            </a:r>
            <a:endParaRPr lang="id-ID" altLang="en-US">
              <a:ea typeface="MS PGothic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id-ID" altLang="en-US" sz="2335">
                <a:ea typeface="MS PGothic" panose="020B0600070205080204" pitchFamily="34" charset="-128"/>
              </a:rPr>
              <a:t>Menkes Inggris (Bevan) yang merubah sistem berdasarkan jaminan kesehatan menyatakan bahwa:</a:t>
            </a:r>
            <a:endParaRPr lang="id-ID" altLang="en-US" sz="2335" i="1"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id-ID" altLang="en-US" i="1">
                <a:ea typeface="MS PGothic" panose="020B0600070205080204" pitchFamily="34" charset="-128"/>
              </a:rPr>
              <a:t>Perubahan hanya terjadi karena para profesional kedokteran saya perhatikan pendapatannya</a:t>
            </a:r>
            <a:endParaRPr lang="id-ID" altLang="en-US" i="1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Apa peran Organisasi Profesi di Australia?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345" y="1818640"/>
            <a:ext cx="6320155" cy="3771900"/>
          </a:xfrm>
        </p:spPr>
        <p:txBody>
          <a:bodyPr/>
          <a:p>
            <a:r>
              <a:rPr lang="en-US"/>
              <a:t>Sebagai Pemberi Pelayanan dan perkumpulan profesi</a:t>
            </a:r>
            <a:endParaRPr lang="en-US"/>
          </a:p>
          <a:p>
            <a:pPr marL="0" indent="0">
              <a:buNone/>
            </a:pPr>
            <a:r>
              <a:rPr lang="en-US"/>
              <a:t>ataukah sebagai </a:t>
            </a:r>
            <a:endParaRPr lang="en-US"/>
          </a:p>
          <a:p>
            <a:r>
              <a:rPr lang="en-US"/>
              <a:t>Regulator?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1940560" y="3447415"/>
            <a:ext cx="5175250" cy="1564005"/>
          </a:xfrm>
        </p:spPr>
        <p:txBody>
          <a:bodyPr vert="horz" wrap="square" lIns="57150" tIns="28575" rIns="57150" bIns="28575" anchor="ctr" anchorCtr="0"/>
          <a:p>
            <a:pPr eaLnBrk="1" hangingPunct="1"/>
            <a:r>
              <a:rPr lang="en-US" sz="2400" dirty="0"/>
              <a:t>Kepemimpinan dimulai dari </a:t>
            </a:r>
            <a:r>
              <a:rPr sz="2400" dirty="0"/>
              <a:t>Model Berfikir </a:t>
            </a:r>
            <a:r>
              <a:rPr lang="en-US" sz="2400" dirty="0"/>
              <a:t>dan bertindak secara</a:t>
            </a:r>
            <a:br>
              <a:rPr lang="en-US" sz="2400" dirty="0"/>
            </a:br>
            <a:r>
              <a:rPr b="1" dirty="0"/>
              <a:t>Sense Making</a:t>
            </a:r>
            <a:endParaRPr b="1" dirty="0"/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1299845" y="1678940"/>
            <a:ext cx="1803400" cy="1392555"/>
          </a:xfrm>
          <a:solidFill>
            <a:srgbClr val="FFFF00">
              <a:alpha val="100000"/>
            </a:srgbClr>
          </a:solidFill>
          <a:ln>
            <a:solidFill>
              <a:schemeClr val="hlink">
                <a:alpha val="100000"/>
              </a:schemeClr>
            </a:solidFill>
            <a:miter lim="800000"/>
          </a:ln>
        </p:spPr>
        <p:txBody>
          <a:bodyPr vert="horz" wrap="square" lIns="57150" tIns="28575" rIns="57150" bIns="28575" anchor="t" anchorCtr="0">
            <a:normAutofit/>
          </a:bodyPr>
          <a:p>
            <a:pPr eaLnBrk="1" hangingPunct="1">
              <a:buFont typeface="Wingdings" panose="05000000000000000000" pitchFamily="2" charset="2"/>
              <a:buNone/>
            </a:pPr>
            <a:r>
              <a:rPr sz="1500" dirty="0"/>
              <a:t>Deteksi adanya Perubahan</a:t>
            </a:r>
            <a:r>
              <a:rPr lang="en-US" sz="1500" dirty="0"/>
              <a:t>  besar dalam lingkungan kesehatan</a:t>
            </a:r>
            <a:endParaRPr lang="en-US" sz="1500" dirty="0"/>
          </a:p>
        </p:txBody>
      </p:sp>
      <p:sp>
        <p:nvSpPr>
          <p:cNvPr id="23555" name="Slide Number Placeholder 9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en-US" sz="750" dirty="0">
                <a:solidFill>
                  <a:srgbClr val="898989"/>
                </a:solidFill>
              </a:rPr>
            </a:fld>
            <a:endParaRPr lang="en-US" sz="750" dirty="0">
              <a:solidFill>
                <a:srgbClr val="898989"/>
              </a:solidFill>
            </a:endParaRPr>
          </a:p>
        </p:txBody>
      </p:sp>
      <p:sp>
        <p:nvSpPr>
          <p:cNvPr id="23556" name="Text Box 4"/>
          <p:cNvSpPr txBox="1"/>
          <p:nvPr/>
        </p:nvSpPr>
        <p:spPr>
          <a:xfrm>
            <a:off x="4770120" y="2150110"/>
            <a:ext cx="1000125" cy="321945"/>
          </a:xfrm>
          <a:prstGeom prst="rect">
            <a:avLst/>
          </a:prstGeom>
          <a:solidFill>
            <a:srgbClr val="FF9999"/>
          </a:solidFill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sz="1500" dirty="0">
                <a:latin typeface="Times New Roman" panose="02020603050405020304" pitchFamily="18" charset="0"/>
              </a:rPr>
              <a:t>Penafsiran</a:t>
            </a:r>
            <a:endParaRPr sz="1500" dirty="0">
              <a:latin typeface="Times New Roman" panose="02020603050405020304" pitchFamily="18" charset="0"/>
            </a:endParaRPr>
          </a:p>
        </p:txBody>
      </p:sp>
      <p:sp>
        <p:nvSpPr>
          <p:cNvPr id="23557" name="Text Box 5"/>
          <p:cNvSpPr txBox="1"/>
          <p:nvPr/>
        </p:nvSpPr>
        <p:spPr>
          <a:xfrm>
            <a:off x="6055995" y="1959610"/>
            <a:ext cx="1664335" cy="783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sz="1500" dirty="0">
                <a:latin typeface="Arial" panose="020B0604020202020204" pitchFamily="34" charset="0"/>
                <a:cs typeface="Times New Roman" panose="02020603050405020304" pitchFamily="18" charset="0"/>
              </a:rPr>
              <a:t>Melakukan tindakan sebagai respons </a:t>
            </a:r>
            <a:r>
              <a:rPr sz="1500" dirty="0">
                <a:latin typeface="Times New Roman" panose="02020603050405020304" pitchFamily="18" charset="0"/>
              </a:rPr>
              <a:t> </a:t>
            </a:r>
            <a:endParaRPr sz="1500" dirty="0">
              <a:latin typeface="Times New Roman" panose="02020603050405020304" pitchFamily="18" charset="0"/>
            </a:endParaRPr>
          </a:p>
        </p:txBody>
      </p:sp>
      <p:sp>
        <p:nvSpPr>
          <p:cNvPr id="23558" name="AutoShape 6"/>
          <p:cNvSpPr/>
          <p:nvPr/>
        </p:nvSpPr>
        <p:spPr>
          <a:xfrm>
            <a:off x="5770245" y="2197735"/>
            <a:ext cx="285750" cy="238125"/>
          </a:xfrm>
          <a:prstGeom prst="right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id-ID" altLang="x-none" sz="100" dirty="0">
              <a:latin typeface="Verdana" panose="020B0604030504040204" pitchFamily="34" charset="0"/>
            </a:endParaRPr>
          </a:p>
        </p:txBody>
      </p:sp>
      <p:sp>
        <p:nvSpPr>
          <p:cNvPr id="23559" name="Text Box 7"/>
          <p:cNvSpPr txBox="1"/>
          <p:nvPr/>
        </p:nvSpPr>
        <p:spPr>
          <a:xfrm>
            <a:off x="3308350" y="1836420"/>
            <a:ext cx="1230630" cy="101473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sz="1500" dirty="0">
                <a:latin typeface="Times New Roman" panose="02020603050405020304" pitchFamily="18" charset="0"/>
              </a:rPr>
              <a:t>Pemahaman Mengenai </a:t>
            </a:r>
            <a:r>
              <a:rPr lang="en-US" sz="1500" dirty="0">
                <a:latin typeface="Times New Roman" panose="02020603050405020304" pitchFamily="18" charset="0"/>
              </a:rPr>
              <a:t>makna </a:t>
            </a:r>
            <a:r>
              <a:rPr sz="1500" dirty="0">
                <a:latin typeface="Times New Roman" panose="02020603050405020304" pitchFamily="18" charset="0"/>
              </a:rPr>
              <a:t>Perubahan,</a:t>
            </a:r>
            <a:endParaRPr sz="1500" dirty="0">
              <a:latin typeface="Times New Roman" panose="02020603050405020304" pitchFamily="18" charset="0"/>
            </a:endParaRPr>
          </a:p>
        </p:txBody>
      </p:sp>
      <p:sp>
        <p:nvSpPr>
          <p:cNvPr id="23560" name="AutoShape 8"/>
          <p:cNvSpPr/>
          <p:nvPr/>
        </p:nvSpPr>
        <p:spPr>
          <a:xfrm>
            <a:off x="4484370" y="2197735"/>
            <a:ext cx="285750" cy="238125"/>
          </a:xfrm>
          <a:prstGeom prst="right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id-ID" altLang="x-none" sz="100" dirty="0">
              <a:latin typeface="Verdana" panose="020B0604030504040204" pitchFamily="34" charset="0"/>
            </a:endParaRPr>
          </a:p>
        </p:txBody>
      </p:sp>
      <p:sp>
        <p:nvSpPr>
          <p:cNvPr id="23561" name="AutoShape 9"/>
          <p:cNvSpPr/>
          <p:nvPr/>
        </p:nvSpPr>
        <p:spPr>
          <a:xfrm>
            <a:off x="3103245" y="2197735"/>
            <a:ext cx="285750" cy="238125"/>
          </a:xfrm>
          <a:prstGeom prst="right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id-ID" altLang="x-none" sz="100" dirty="0">
              <a:latin typeface="Verdana" panose="020B060403050404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551940" y="702310"/>
            <a:ext cx="55638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400" b="1"/>
              <a:t>Leadership dan pemahaman metode sense making</a:t>
            </a:r>
            <a:endParaRPr lang="en-US" sz="2400"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Australian Medical Association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7540"/>
            <a:ext cx="8229600" cy="3185160"/>
          </a:xfrm>
        </p:spPr>
        <p:txBody>
          <a:bodyPr/>
          <a:p>
            <a:pPr marL="0" indent="0" algn="ctr">
              <a:buNone/>
            </a:pPr>
            <a:r>
              <a:rPr lang="en-US" sz="4000"/>
              <a:t>Tidak berperan sama sekali sebagai Regulator</a:t>
            </a:r>
            <a:endParaRPr lang="en-US" sz="4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851535" y="728240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id-ID" altLang="en-US" b="1" dirty="0" err="1">
                <a:ea typeface="MS PGothic" panose="020B0600070205080204" pitchFamily="34" charset="-128"/>
              </a:rPr>
              <a:t>Governance</a:t>
            </a:r>
            <a:r>
              <a:rPr lang="id-ID" altLang="en-US" b="1" dirty="0">
                <a:ea typeface="MS PGothic" panose="020B0600070205080204" pitchFamily="34" charset="-128"/>
              </a:rPr>
              <a:t> </a:t>
            </a:r>
            <a:r>
              <a:rPr lang="id-ID" altLang="en-US" b="1" dirty="0" err="1">
                <a:ea typeface="MS PGothic" panose="020B0600070205080204" pitchFamily="34" charset="-128"/>
              </a:rPr>
              <a:t>and</a:t>
            </a:r>
            <a:r>
              <a:rPr lang="id-ID" altLang="en-US" b="1" dirty="0">
                <a:ea typeface="MS PGothic" panose="020B0600070205080204" pitchFamily="34" charset="-128"/>
              </a:rPr>
              <a:t> </a:t>
            </a:r>
            <a:r>
              <a:rPr lang="id-ID" altLang="en-US" b="1" dirty="0" err="1">
                <a:ea typeface="MS PGothic" panose="020B0600070205080204" pitchFamily="34" charset="-128"/>
              </a:rPr>
              <a:t>Management</a:t>
            </a:r>
            <a:r>
              <a:rPr lang="id-ID" altLang="en-US" b="1" dirty="0">
                <a:ea typeface="MS PGothic" panose="020B0600070205080204" pitchFamily="34" charset="-128"/>
              </a:rPr>
              <a:t> </a:t>
            </a:r>
            <a:r>
              <a:rPr lang="id-ID" altLang="en-US" b="1" dirty="0" err="1">
                <a:ea typeface="MS PGothic" panose="020B0600070205080204" pitchFamily="34" charset="-128"/>
              </a:rPr>
              <a:t>of</a:t>
            </a:r>
            <a:r>
              <a:rPr lang="id-ID" altLang="en-US" b="1" dirty="0">
                <a:ea typeface="MS PGothic" panose="020B0600070205080204" pitchFamily="34" charset="-128"/>
              </a:rPr>
              <a:t> </a:t>
            </a:r>
            <a:r>
              <a:rPr lang="id-ID" altLang="en-US" b="1" dirty="0" err="1">
                <a:ea typeface="MS PGothic" panose="020B0600070205080204" pitchFamily="34" charset="-128"/>
              </a:rPr>
              <a:t>Association</a:t>
            </a:r>
            <a:r>
              <a:rPr lang="id-ID" altLang="en-US" b="1" dirty="0">
                <a:ea typeface="MS PGothic" panose="020B0600070205080204" pitchFamily="34" charset="-128"/>
              </a:rPr>
              <a:t> </a:t>
            </a:r>
            <a:r>
              <a:rPr lang="id-ID" altLang="en-US" b="1" dirty="0" err="1">
                <a:ea typeface="MS PGothic" panose="020B0600070205080204" pitchFamily="34" charset="-128"/>
              </a:rPr>
              <a:t>and</a:t>
            </a:r>
            <a:r>
              <a:rPr lang="id-ID" altLang="en-US" b="1" dirty="0">
                <a:ea typeface="MS PGothic" panose="020B0600070205080204" pitchFamily="34" charset="-128"/>
              </a:rPr>
              <a:t> </a:t>
            </a:r>
            <a:r>
              <a:rPr lang="id-ID" altLang="en-US" b="1" dirty="0" err="1">
                <a:ea typeface="MS PGothic" panose="020B0600070205080204" pitchFamily="34" charset="-128"/>
              </a:rPr>
              <a:t>College</a:t>
            </a:r>
            <a:endParaRPr lang="id-ID" altLang="en-US" b="1" dirty="0">
              <a:ea typeface="MS PGothic" panose="020B060007020508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408555"/>
            <a:ext cx="5487313" cy="1839247"/>
          </a:xfrm>
        </p:spPr>
        <p:txBody>
          <a:bodyPr>
            <a:normAutofit fontScale="90000" lnSpcReduction="10000"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id-ID" dirty="0"/>
              <a:t>Perbandingan antara </a:t>
            </a:r>
            <a:endParaRPr lang="id-ID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id-ID" dirty="0"/>
              <a:t>Indonesia (IDI, Ikatan Dokter Indonesia) dan Australia (AMA, </a:t>
            </a:r>
            <a:r>
              <a:rPr lang="id-ID" dirty="0" err="1"/>
              <a:t>Australian</a:t>
            </a:r>
            <a:r>
              <a:rPr lang="id-ID" dirty="0"/>
              <a:t> </a:t>
            </a:r>
            <a:r>
              <a:rPr lang="id-ID" dirty="0" err="1"/>
              <a:t>Medical</a:t>
            </a:r>
            <a:r>
              <a:rPr lang="id-ID" dirty="0"/>
              <a:t> </a:t>
            </a:r>
            <a:r>
              <a:rPr lang="id-ID" dirty="0" err="1"/>
              <a:t>Association</a:t>
            </a:r>
            <a:r>
              <a:rPr lang="id-ID" dirty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3"/>
          <p:cNvSpPr>
            <a:spLocks noGrp="1"/>
          </p:cNvSpPr>
          <p:nvPr>
            <p:ph type="title"/>
          </p:nvPr>
        </p:nvSpPr>
        <p:spPr>
          <a:xfrm>
            <a:off x="1143000" y="228865"/>
            <a:ext cx="6462882" cy="57456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d-ID" altLang="en-US" dirty="0">
                <a:ea typeface="MS PGothic" panose="020B0600070205080204" pitchFamily="34" charset="-128"/>
              </a:rPr>
              <a:t>Ada perbedaan</a:t>
            </a:r>
            <a:endParaRPr lang="id-ID" altLang="en-US" dirty="0">
              <a:ea typeface="MS PGothic" panose="020B0600070205080204" pitchFamily="34" charset="-128"/>
            </a:endParaRPr>
          </a:p>
        </p:txBody>
      </p:sp>
      <p:sp>
        <p:nvSpPr>
          <p:cNvPr id="41986" name="Text Placeholder 4"/>
          <p:cNvSpPr>
            <a:spLocks noGrp="1"/>
          </p:cNvSpPr>
          <p:nvPr>
            <p:ph type="body" idx="1"/>
          </p:nvPr>
        </p:nvSpPr>
        <p:spPr>
          <a:xfrm>
            <a:off x="1143000" y="982023"/>
            <a:ext cx="3366823" cy="533135"/>
          </a:xfrm>
        </p:spPr>
        <p:txBody>
          <a:bodyPr>
            <a:normAutofit fontScale="80000"/>
          </a:bodyPr>
          <a:lstStyle/>
          <a:p>
            <a:r>
              <a:rPr lang="id-ID" altLang="en-US" dirty="0">
                <a:ea typeface="MS PGothic" panose="020B0600070205080204" pitchFamily="34" charset="-128"/>
              </a:rPr>
              <a:t>Asosiasi di Australia (AMA)</a:t>
            </a:r>
            <a:endParaRPr lang="id-ID" altLang="en-US" dirty="0">
              <a:ea typeface="MS PGothic" panose="020B0600070205080204" pitchFamily="34" charset="-128"/>
            </a:endParaRPr>
          </a:p>
        </p:txBody>
      </p:sp>
      <p:sp>
        <p:nvSpPr>
          <p:cNvPr id="41987" name="Content Placeholder 5"/>
          <p:cNvSpPr>
            <a:spLocks noGrp="1"/>
          </p:cNvSpPr>
          <p:nvPr>
            <p:ph sz="half" idx="2"/>
          </p:nvPr>
        </p:nvSpPr>
        <p:spPr>
          <a:xfrm>
            <a:off x="1143000" y="1515158"/>
            <a:ext cx="3366823" cy="1223698"/>
          </a:xfrm>
        </p:spPr>
        <p:txBody>
          <a:bodyPr>
            <a:normAutofit lnSpcReduction="10000"/>
          </a:bodyPr>
          <a:lstStyle/>
          <a:p>
            <a:r>
              <a:rPr lang="id-ID" altLang="en-US" dirty="0">
                <a:ea typeface="MS PGothic" panose="020B0600070205080204" pitchFamily="34" charset="-128"/>
              </a:rPr>
              <a:t>Industrial  </a:t>
            </a:r>
            <a:r>
              <a:rPr lang="id-ID" altLang="en-US" dirty="0" err="1">
                <a:ea typeface="MS PGothic" panose="020B0600070205080204" pitchFamily="34" charset="-128"/>
              </a:rPr>
              <a:t>function</a:t>
            </a:r>
            <a:endParaRPr lang="id-ID" altLang="en-US" dirty="0">
              <a:ea typeface="MS PGothic" panose="020B0600070205080204" pitchFamily="34" charset="-128"/>
            </a:endParaRPr>
          </a:p>
          <a:p>
            <a:r>
              <a:rPr lang="id-ID" altLang="en-US" dirty="0">
                <a:ea typeface="MS PGothic" panose="020B0600070205080204" pitchFamily="34" charset="-128"/>
              </a:rPr>
              <a:t>More </a:t>
            </a:r>
            <a:r>
              <a:rPr lang="id-ID" altLang="en-US" dirty="0" err="1">
                <a:ea typeface="MS PGothic" panose="020B0600070205080204" pitchFamily="34" charset="-128"/>
              </a:rPr>
              <a:t>like</a:t>
            </a:r>
            <a:r>
              <a:rPr lang="id-ID" altLang="en-US" dirty="0">
                <a:ea typeface="MS PGothic" panose="020B0600070205080204" pitchFamily="34" charset="-128"/>
              </a:rPr>
              <a:t> </a:t>
            </a:r>
            <a:r>
              <a:rPr lang="id-ID" altLang="en-US" dirty="0" err="1">
                <a:ea typeface="MS PGothic" panose="020B0600070205080204" pitchFamily="34" charset="-128"/>
              </a:rPr>
              <a:t>labour</a:t>
            </a:r>
            <a:r>
              <a:rPr lang="id-ID" altLang="en-US" dirty="0">
                <a:ea typeface="MS PGothic" panose="020B0600070205080204" pitchFamily="34" charset="-128"/>
              </a:rPr>
              <a:t> union</a:t>
            </a:r>
            <a:endParaRPr lang="id-ID" altLang="en-US" dirty="0">
              <a:ea typeface="MS PGothic" panose="020B0600070205080204" pitchFamily="34" charset="-128"/>
            </a:endParaRPr>
          </a:p>
          <a:p>
            <a:endParaRPr lang="id-ID" altLang="en-US" dirty="0">
              <a:ea typeface="MS PGothic" panose="020B0600070205080204" pitchFamily="34" charset="-128"/>
            </a:endParaRPr>
          </a:p>
          <a:p>
            <a:endParaRPr lang="id-ID" altLang="en-US" dirty="0">
              <a:ea typeface="MS PGothic" panose="020B0600070205080204" pitchFamily="34" charset="-128"/>
            </a:endParaRPr>
          </a:p>
        </p:txBody>
      </p:sp>
      <p:sp>
        <p:nvSpPr>
          <p:cNvPr id="41988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95863" y="982133"/>
            <a:ext cx="3005138" cy="532871"/>
          </a:xfrm>
        </p:spPr>
        <p:txBody>
          <a:bodyPr>
            <a:normAutofit fontScale="90000"/>
          </a:bodyPr>
          <a:lstStyle/>
          <a:p>
            <a:r>
              <a:rPr lang="id-ID" altLang="en-US">
                <a:ea typeface="MS PGothic" panose="020B0600070205080204" pitchFamily="34" charset="-128"/>
              </a:rPr>
              <a:t>College di Australia</a:t>
            </a:r>
            <a:endParaRPr lang="id-ID" altLang="en-US">
              <a:ea typeface="MS PGothic" panose="020B0600070205080204" pitchFamily="34" charset="-128"/>
            </a:endParaRPr>
          </a:p>
        </p:txBody>
      </p:sp>
      <p:sp>
        <p:nvSpPr>
          <p:cNvPr id="41989" name="Content Placeholder 7"/>
          <p:cNvSpPr>
            <a:spLocks noGrp="1"/>
          </p:cNvSpPr>
          <p:nvPr>
            <p:ph sz="quarter" idx="4"/>
          </p:nvPr>
        </p:nvSpPr>
        <p:spPr>
          <a:xfrm>
            <a:off x="4632854" y="1515158"/>
            <a:ext cx="3368146" cy="1283229"/>
          </a:xfrm>
        </p:spPr>
        <p:txBody>
          <a:bodyPr/>
          <a:lstStyle/>
          <a:p>
            <a:r>
              <a:rPr lang="id-ID" altLang="en-US" dirty="0">
                <a:ea typeface="MS PGothic" panose="020B0600070205080204" pitchFamily="34" charset="-128"/>
              </a:rPr>
              <a:t>More  </a:t>
            </a:r>
            <a:r>
              <a:rPr lang="id-ID" altLang="en-US" dirty="0" err="1">
                <a:ea typeface="MS PGothic" panose="020B0600070205080204" pitchFamily="34" charset="-128"/>
              </a:rPr>
              <a:t>for</a:t>
            </a:r>
            <a:r>
              <a:rPr lang="id-ID" altLang="en-US" dirty="0">
                <a:ea typeface="MS PGothic" panose="020B0600070205080204" pitchFamily="34" charset="-128"/>
              </a:rPr>
              <a:t> </a:t>
            </a:r>
            <a:r>
              <a:rPr lang="id-ID" altLang="en-US" dirty="0" err="1">
                <a:ea typeface="MS PGothic" panose="020B0600070205080204" pitchFamily="34" charset="-128"/>
              </a:rPr>
              <a:t>education</a:t>
            </a:r>
            <a:r>
              <a:rPr lang="id-ID" altLang="en-US" dirty="0">
                <a:ea typeface="MS PGothic" panose="020B0600070205080204" pitchFamily="34" charset="-128"/>
              </a:rPr>
              <a:t> </a:t>
            </a:r>
            <a:r>
              <a:rPr lang="id-ID" altLang="en-US" dirty="0" err="1">
                <a:ea typeface="MS PGothic" panose="020B0600070205080204" pitchFamily="34" charset="-128"/>
              </a:rPr>
              <a:t>function</a:t>
            </a:r>
            <a:endParaRPr lang="id-ID" altLang="en-US" dirty="0">
              <a:ea typeface="MS PGothic" panose="020B0600070205080204" pitchFamily="34" charset="-128"/>
            </a:endParaRPr>
          </a:p>
          <a:p>
            <a:r>
              <a:rPr lang="id-ID" altLang="en-US" dirty="0" err="1">
                <a:ea typeface="MS PGothic" panose="020B0600070205080204" pitchFamily="34" charset="-128"/>
              </a:rPr>
              <a:t>Scientific</a:t>
            </a:r>
            <a:r>
              <a:rPr lang="id-ID" altLang="en-US" dirty="0">
                <a:ea typeface="MS PGothic" panose="020B0600070205080204" pitchFamily="34" charset="-128"/>
              </a:rPr>
              <a:t> </a:t>
            </a:r>
            <a:r>
              <a:rPr lang="id-ID" altLang="en-US" dirty="0" err="1">
                <a:ea typeface="MS PGothic" panose="020B0600070205080204" pitchFamily="34" charset="-128"/>
              </a:rPr>
              <a:t>excellence</a:t>
            </a:r>
            <a:endParaRPr lang="id-ID" altLang="en-US" dirty="0">
              <a:ea typeface="MS PGothic" panose="020B0600070205080204" pitchFamily="34" charset="-128"/>
            </a:endParaRPr>
          </a:p>
          <a:p>
            <a:endParaRPr lang="id-ID" altLang="en-US" dirty="0">
              <a:ea typeface="MS PGothic" panose="020B0600070205080204" pitchFamily="34" charset="-128"/>
            </a:endParaRPr>
          </a:p>
        </p:txBody>
      </p:sp>
      <p:sp>
        <p:nvSpPr>
          <p:cNvPr id="9" name="Content Placeholder 5"/>
          <p:cNvSpPr txBox="1"/>
          <p:nvPr/>
        </p:nvSpPr>
        <p:spPr>
          <a:xfrm>
            <a:off x="1178983" y="3577696"/>
            <a:ext cx="2996142" cy="122343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000" dirty="0">
                <a:latin typeface="Arial" panose="020B0604020202020204" pitchFamily="34" charset="0"/>
                <a:ea typeface="MS PGothic" charset="0"/>
                <a:cs typeface="MS PGothic" charset="0"/>
              </a:rPr>
              <a:t>Industrial </a:t>
            </a:r>
            <a:r>
              <a:rPr lang="id-ID" sz="2000" dirty="0" err="1">
                <a:latin typeface="Arial" panose="020B0604020202020204" pitchFamily="34" charset="0"/>
                <a:ea typeface="MS PGothic" charset="0"/>
                <a:cs typeface="MS PGothic" charset="0"/>
              </a:rPr>
              <a:t>function</a:t>
            </a:r>
            <a:r>
              <a:rPr lang="id-ID" sz="2000" dirty="0">
                <a:latin typeface="Arial" panose="020B0604020202020204" pitchFamily="34" charset="0"/>
                <a:ea typeface="MS PGothic" charset="0"/>
                <a:cs typeface="MS PGothic" charset="0"/>
              </a:rPr>
              <a:t>? Tidak jelas. Fungsi </a:t>
            </a:r>
            <a:r>
              <a:rPr lang="id-ID" sz="2000" dirty="0" err="1">
                <a:latin typeface="Arial" panose="020B0604020202020204" pitchFamily="34" charset="0"/>
                <a:ea typeface="MS PGothic" charset="0"/>
                <a:cs typeface="MS PGothic" charset="0"/>
              </a:rPr>
              <a:t>labour</a:t>
            </a:r>
            <a:r>
              <a:rPr lang="id-ID" sz="2000" dirty="0">
                <a:latin typeface="Arial" panose="020B0604020202020204" pitchFamily="34" charset="0"/>
                <a:ea typeface="MS PGothic" charset="0"/>
                <a:cs typeface="MS PGothic" charset="0"/>
              </a:rPr>
              <a:t> Union tidak berjalan</a:t>
            </a:r>
            <a:endParaRPr lang="id-ID" sz="2000" dirty="0"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d-ID" sz="2000" dirty="0"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d-ID" sz="2000" dirty="0">
              <a:latin typeface="+mn-lt"/>
              <a:ea typeface="+mn-ea"/>
            </a:endParaRPr>
          </a:p>
        </p:txBody>
      </p:sp>
      <p:sp>
        <p:nvSpPr>
          <p:cNvPr id="10" name="Text Placeholder 4"/>
          <p:cNvSpPr txBox="1"/>
          <p:nvPr/>
        </p:nvSpPr>
        <p:spPr>
          <a:xfrm>
            <a:off x="1178983" y="2977092"/>
            <a:ext cx="2276475" cy="532871"/>
          </a:xfrm>
          <a:prstGeom prst="rect">
            <a:avLst/>
          </a:prstGeom>
        </p:spPr>
        <p:txBody>
          <a:bodyPr anchor="b">
            <a:normAutofit fontScale="7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b="1" dirty="0">
                <a:latin typeface="+mn-lt"/>
                <a:ea typeface="+mn-ea"/>
              </a:rPr>
              <a:t>Asosiasi di Indonesia (IDI)</a:t>
            </a:r>
            <a:endParaRPr lang="id-ID" sz="2000" b="1" dirty="0">
              <a:latin typeface="+mn-lt"/>
              <a:ea typeface="+mn-ea"/>
            </a:endParaRPr>
          </a:p>
        </p:txBody>
      </p:sp>
      <p:sp>
        <p:nvSpPr>
          <p:cNvPr id="11" name="Text Placeholder 6"/>
          <p:cNvSpPr txBox="1"/>
          <p:nvPr/>
        </p:nvSpPr>
        <p:spPr>
          <a:xfrm>
            <a:off x="5477933" y="3000375"/>
            <a:ext cx="2582333" cy="532871"/>
          </a:xfrm>
          <a:prstGeom prst="rect">
            <a:avLst/>
          </a:prstGeom>
        </p:spPr>
        <p:txBody>
          <a:bodyPr anchor="b">
            <a:normAutofit fontScale="6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b="1" dirty="0">
                <a:latin typeface="+mn-lt"/>
                <a:ea typeface="+mn-ea"/>
              </a:rPr>
              <a:t>College di Indonesia (</a:t>
            </a:r>
            <a:r>
              <a:rPr lang="id-ID" sz="2000" b="1" dirty="0" err="1">
                <a:latin typeface="+mn-lt"/>
                <a:ea typeface="+mn-ea"/>
              </a:rPr>
              <a:t>Kolegium</a:t>
            </a:r>
            <a:r>
              <a:rPr lang="id-ID" sz="2000" b="1" dirty="0">
                <a:latin typeface="+mn-lt"/>
                <a:ea typeface="+mn-ea"/>
              </a:rPr>
              <a:t>)</a:t>
            </a:r>
            <a:endParaRPr lang="id-ID" sz="2000" b="1" dirty="0">
              <a:latin typeface="+mn-lt"/>
              <a:ea typeface="+mn-ea"/>
            </a:endParaRPr>
          </a:p>
        </p:txBody>
      </p:sp>
      <p:sp>
        <p:nvSpPr>
          <p:cNvPr id="12" name="Content Placeholder 7"/>
          <p:cNvSpPr txBox="1"/>
          <p:nvPr/>
        </p:nvSpPr>
        <p:spPr>
          <a:xfrm>
            <a:off x="4631532" y="3598753"/>
            <a:ext cx="3368146" cy="128322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000" dirty="0">
                <a:latin typeface="+mn-lt"/>
                <a:ea typeface="+mn-ea"/>
              </a:rPr>
              <a:t>More  </a:t>
            </a:r>
            <a:r>
              <a:rPr lang="id-ID" sz="2000" dirty="0" err="1">
                <a:latin typeface="+mn-lt"/>
                <a:ea typeface="+mn-ea"/>
              </a:rPr>
              <a:t>for</a:t>
            </a:r>
            <a:r>
              <a:rPr lang="id-ID" sz="2000" dirty="0">
                <a:latin typeface="+mn-lt"/>
                <a:ea typeface="+mn-ea"/>
              </a:rPr>
              <a:t> </a:t>
            </a:r>
            <a:r>
              <a:rPr lang="id-ID" sz="2000" dirty="0" err="1">
                <a:latin typeface="+mn-lt"/>
                <a:ea typeface="+mn-ea"/>
              </a:rPr>
              <a:t>education</a:t>
            </a:r>
            <a:r>
              <a:rPr lang="id-ID" sz="2000" dirty="0">
                <a:latin typeface="+mn-lt"/>
                <a:ea typeface="+mn-ea"/>
              </a:rPr>
              <a:t> </a:t>
            </a:r>
            <a:r>
              <a:rPr lang="id-ID" sz="2000" dirty="0" err="1">
                <a:latin typeface="+mn-lt"/>
                <a:ea typeface="+mn-ea"/>
              </a:rPr>
              <a:t>function</a:t>
            </a:r>
            <a:endParaRPr lang="id-ID" sz="2000" dirty="0"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d-ID" sz="2000" dirty="0" err="1">
                <a:latin typeface="+mn-lt"/>
                <a:ea typeface="+mn-ea"/>
              </a:rPr>
              <a:t>Scientific</a:t>
            </a:r>
            <a:r>
              <a:rPr lang="id-ID" sz="2000" dirty="0">
                <a:latin typeface="+mn-lt"/>
                <a:ea typeface="+mn-ea"/>
              </a:rPr>
              <a:t> </a:t>
            </a:r>
            <a:r>
              <a:rPr lang="id-ID" sz="2000" dirty="0" err="1">
                <a:latin typeface="+mn-lt"/>
                <a:ea typeface="+mn-ea"/>
              </a:rPr>
              <a:t>excellence</a:t>
            </a:r>
            <a:endParaRPr lang="id-ID" sz="2000" dirty="0"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d-ID" sz="2000" dirty="0">
              <a:latin typeface="+mn-lt"/>
              <a:ea typeface="+mn-ea"/>
            </a:endParaRPr>
          </a:p>
        </p:txBody>
      </p:sp>
      <p:sp>
        <p:nvSpPr>
          <p:cNvPr id="41995" name="TextBox 13"/>
          <p:cNvSpPr txBox="1">
            <a:spLocks noChangeArrowheads="1"/>
          </p:cNvSpPr>
          <p:nvPr/>
        </p:nvSpPr>
        <p:spPr bwMode="auto">
          <a:xfrm>
            <a:off x="1485202" y="4947526"/>
            <a:ext cx="6120680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d-ID" altLang="en-US" sz="1500" dirty="0"/>
              <a:t>Menjadi satu karena UU </a:t>
            </a:r>
            <a:r>
              <a:rPr lang="id-ID" altLang="en-US" sz="1500" dirty="0" err="1"/>
              <a:t>Praktek</a:t>
            </a:r>
            <a:r>
              <a:rPr lang="id-ID" altLang="en-US" sz="1500" dirty="0"/>
              <a:t> Kedokteran dan AD-ART IDI: Apakah ini yang disebut matahari kembar, dan monopolistik?</a:t>
            </a:r>
            <a:endParaRPr lang="id-ID" altLang="en-US" sz="1500" dirty="0"/>
          </a:p>
        </p:txBody>
      </p:sp>
      <p:sp>
        <p:nvSpPr>
          <p:cNvPr id="2" name="TextBox 1"/>
          <p:cNvSpPr txBox="1"/>
          <p:nvPr/>
        </p:nvSpPr>
        <p:spPr>
          <a:xfrm>
            <a:off x="4026429" y="1094846"/>
            <a:ext cx="880004" cy="32194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dirty="0" err="1">
                <a:solidFill>
                  <a:schemeClr val="bg1"/>
                </a:solidFill>
              </a:rPr>
              <a:t>terpisah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3851804" y="3157538"/>
            <a:ext cx="1229254" cy="55308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p>
            <a:pPr algn="ctr"/>
            <a:r>
              <a:rPr lang="en-US" sz="1500" dirty="0">
                <a:solidFill>
                  <a:schemeClr val="bg1"/>
                </a:solidFill>
              </a:rPr>
              <a:t>Satu organisasi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1143000" y="61114"/>
            <a:ext cx="6858000" cy="952500"/>
          </a:xfrm>
        </p:spPr>
        <p:txBody>
          <a:bodyPr/>
          <a:lstStyle/>
          <a:p>
            <a:r>
              <a:rPr lang="id-ID" altLang="en-US" dirty="0">
                <a:ea typeface="MS PGothic" panose="020B0600070205080204" pitchFamily="34" charset="-128"/>
              </a:rPr>
              <a:t>Perbandingan AMA-IDI </a:t>
            </a:r>
            <a:endParaRPr lang="id-ID" altLang="en-US" dirty="0">
              <a:ea typeface="MS PGothic" panose="020B0600070205080204" pitchFamily="34" charset="-12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43000" y="877280"/>
          <a:ext cx="6858000" cy="424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484505">
                <a:tc>
                  <a:txBody>
                    <a:bodyPr/>
                    <a:lstStyle/>
                    <a:p>
                      <a:r>
                        <a:rPr lang="id-ID" sz="1665" dirty="0"/>
                        <a:t>Aspek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Australia (AMA)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Indonesia (IDI)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</a:tr>
              <a:tr h="1092200">
                <a:tc>
                  <a:txBody>
                    <a:bodyPr/>
                    <a:lstStyle/>
                    <a:p>
                      <a:r>
                        <a:rPr lang="id-ID" sz="1665" dirty="0"/>
                        <a:t>Basis</a:t>
                      </a:r>
                      <a:r>
                        <a:rPr lang="id-ID" sz="1665" baseline="0" dirty="0"/>
                        <a:t> hukum</a:t>
                      </a:r>
                      <a:endParaRPr lang="id-ID" sz="1665" baseline="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Corporation/</a:t>
                      </a:r>
                      <a:endParaRPr lang="id-ID" sz="1665" dirty="0"/>
                    </a:p>
                    <a:p>
                      <a:r>
                        <a:rPr lang="id-ID" sz="1665" dirty="0"/>
                        <a:t>Company</a:t>
                      </a:r>
                      <a:r>
                        <a:rPr lang="id-ID" sz="1665" baseline="0" dirty="0"/>
                        <a:t> Law. Tidak wajib. Bukan satu-satunya</a:t>
                      </a:r>
                      <a:endParaRPr lang="id-ID" sz="1665" baseline="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Perkumpulan. Wajib ikut, satu-satunya organisasi Profesi.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</a:tr>
              <a:tr h="527685">
                <a:tc>
                  <a:txBody>
                    <a:bodyPr/>
                    <a:lstStyle/>
                    <a:p>
                      <a:r>
                        <a:rPr lang="id-ID" sz="1665" dirty="0"/>
                        <a:t>Tata kelola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Sistem</a:t>
                      </a:r>
                      <a:r>
                        <a:rPr lang="id-ID" sz="1665" baseline="0" dirty="0"/>
                        <a:t> Board dengan  CEO</a:t>
                      </a:r>
                      <a:endParaRPr lang="id-ID" sz="1665" baseline="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Pengurus/Board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</a:tr>
              <a:tr h="484505">
                <a:tc>
                  <a:txBody>
                    <a:bodyPr/>
                    <a:lstStyle/>
                    <a:p>
                      <a:r>
                        <a:rPr lang="id-ID" sz="1665" dirty="0"/>
                        <a:t>Financial status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Strong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Weak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</a:tr>
              <a:tr h="629920">
                <a:tc>
                  <a:txBody>
                    <a:bodyPr/>
                    <a:lstStyle/>
                    <a:p>
                      <a:r>
                        <a:rPr lang="id-ID" sz="1665" dirty="0"/>
                        <a:t>Financial sources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Membership payment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CPD</a:t>
                      </a:r>
                      <a:endParaRPr lang="id-ID" sz="1665" dirty="0"/>
                    </a:p>
                    <a:p>
                      <a:r>
                        <a:rPr lang="id-ID" sz="1665" dirty="0"/>
                        <a:t>Membership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</a:tr>
              <a:tr h="484505">
                <a:tc>
                  <a:txBody>
                    <a:bodyPr/>
                    <a:lstStyle/>
                    <a:p>
                      <a:r>
                        <a:rPr lang="id-ID" sz="1665" dirty="0"/>
                        <a:t>Usia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1920an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1950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</a:tr>
              <a:tr h="484505">
                <a:tc>
                  <a:txBody>
                    <a:bodyPr/>
                    <a:lstStyle/>
                    <a:p>
                      <a:r>
                        <a:rPr lang="id-ID" sz="1665" dirty="0"/>
                        <a:t>Urusan</a:t>
                      </a:r>
                      <a:r>
                        <a:rPr lang="id-ID" sz="1665" baseline="0" dirty="0"/>
                        <a:t> </a:t>
                      </a:r>
                      <a:r>
                        <a:rPr lang="id-ID" sz="1665" dirty="0"/>
                        <a:t>Policy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 Diperhatikan</a:t>
                      </a:r>
                      <a:r>
                        <a:rPr lang="id-ID" sz="1665" baseline="0" dirty="0"/>
                        <a:t> sekali</a:t>
                      </a:r>
                      <a:endParaRPr lang="id-ID" sz="1665" baseline="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665" dirty="0"/>
                        <a:t>Sedikit/kadang2</a:t>
                      </a:r>
                      <a:endParaRPr lang="id-ID" sz="1665" dirty="0"/>
                    </a:p>
                  </a:txBody>
                  <a:tcPr marL="76200" marR="76200" marT="38095" marB="38095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605" y="266330"/>
            <a:ext cx="6858000" cy="42597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id-ID" sz="3600" dirty="0"/>
              <a:t>A</a:t>
            </a:r>
            <a:r>
              <a:rPr lang="id-ID" sz="3600" dirty="0"/>
              <a:t>spek</a:t>
            </a:r>
            <a:r>
              <a:rPr lang="en-US" altLang="id-ID" sz="3600" dirty="0"/>
              <a:t> lain yang dibandingkan</a:t>
            </a:r>
            <a:endParaRPr lang="en-US" alt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30288" y="868363"/>
          <a:ext cx="6854190" cy="4849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730"/>
                <a:gridCol w="2284730"/>
                <a:gridCol w="2284730"/>
              </a:tblGrid>
              <a:tr h="437515">
                <a:tc>
                  <a:txBody>
                    <a:bodyPr/>
                    <a:lstStyle/>
                    <a:p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Australia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Indonesia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</a:tr>
              <a:tr h="848995">
                <a:tc>
                  <a:txBody>
                    <a:bodyPr/>
                    <a:lstStyle/>
                    <a:p>
                      <a:r>
                        <a:rPr lang="id-ID" sz="1500" dirty="0"/>
                        <a:t>Hubungan dengan pemerintah (Kemkes)</a:t>
                      </a:r>
                      <a:endParaRPr lang="id-ID" sz="1500" dirty="0"/>
                    </a:p>
                    <a:p>
                      <a:r>
                        <a:rPr lang="id-ID" sz="1500" dirty="0"/>
                        <a:t>DPR:</a:t>
                      </a:r>
                      <a:r>
                        <a:rPr lang="en-US" altLang="id-ID" sz="1500" dirty="0"/>
                        <a:t> </a:t>
                      </a:r>
                      <a:r>
                        <a:rPr lang="id-ID" sz="1500" dirty="0"/>
                        <a:t>Pemda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AMA: pressure power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Masih kurang pressure</a:t>
                      </a:r>
                      <a:r>
                        <a:rPr lang="id-ID" sz="1500" baseline="0" dirty="0"/>
                        <a:t> power</a:t>
                      </a:r>
                      <a:endParaRPr lang="id-ID" sz="1500" baseline="0" dirty="0"/>
                    </a:p>
                  </a:txBody>
                  <a:tcPr marL="76200" marR="76200" marT="38095" marB="38095"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id-ID" sz="1500" dirty="0" err="1"/>
                        <a:t>Support</a:t>
                      </a:r>
                      <a:r>
                        <a:rPr lang="id-ID" sz="1500" baseline="0" dirty="0"/>
                        <a:t> dana dari Gov</a:t>
                      </a:r>
                      <a:endParaRPr lang="id-ID" sz="1500" baseline="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Tidak ada</a:t>
                      </a:r>
                      <a:endParaRPr lang="id-ID" sz="1500" dirty="0"/>
                    </a:p>
                    <a:p>
                      <a:r>
                        <a:rPr lang="id-ID" sz="1500" dirty="0" err="1"/>
                        <a:t>A</a:t>
                      </a:r>
                      <a:r>
                        <a:rPr lang="en-US" altLang="id-ID" sz="1500" dirty="0" err="1"/>
                        <a:t>s</a:t>
                      </a:r>
                      <a:r>
                        <a:rPr lang="id-ID" sz="1500" dirty="0" err="1"/>
                        <a:t>osiasi</a:t>
                      </a:r>
                      <a:r>
                        <a:rPr lang="id-ID" sz="1500" dirty="0"/>
                        <a:t> lain:</a:t>
                      </a:r>
                      <a:br>
                        <a:rPr lang="id-ID" sz="1500" dirty="0"/>
                      </a:br>
                      <a:r>
                        <a:rPr lang="id-ID" sz="1500" dirty="0" err="1"/>
                        <a:t>Remote</a:t>
                      </a:r>
                      <a:r>
                        <a:rPr lang="id-ID" sz="1500" dirty="0"/>
                        <a:t> Area MA dapat 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Tidak ada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id-ID" sz="1500" dirty="0"/>
                        <a:t>Fasilitas/offices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Lengkap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Belum lengkap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</a:tr>
              <a:tr h="788035">
                <a:tc>
                  <a:txBody>
                    <a:bodyPr/>
                    <a:lstStyle/>
                    <a:p>
                      <a:r>
                        <a:rPr lang="id-ID" sz="1500" dirty="0"/>
                        <a:t>Gaji Pengurus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Board: Tidak digaji</a:t>
                      </a:r>
                      <a:endParaRPr lang="id-ID" sz="1500" dirty="0"/>
                    </a:p>
                    <a:p>
                      <a:r>
                        <a:rPr lang="id-ID" sz="1500" dirty="0"/>
                        <a:t>CEO-Executive:</a:t>
                      </a:r>
                      <a:r>
                        <a:rPr lang="id-ID" sz="1500" baseline="0" dirty="0"/>
                        <a:t> Digaji secara profesional</a:t>
                      </a:r>
                      <a:endParaRPr lang="id-ID" sz="1500" baseline="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Board: Tidak digaji</a:t>
                      </a:r>
                      <a:endParaRPr lang="id-ID" sz="1500" dirty="0"/>
                    </a:p>
                    <a:p>
                      <a:endParaRPr lang="id-ID" sz="1500" dirty="0"/>
                    </a:p>
                  </a:txBody>
                  <a:tcPr marL="76200" marR="76200" marT="38095" marB="38095"/>
                </a:tc>
              </a:tr>
              <a:tr h="506095">
                <a:tc>
                  <a:txBody>
                    <a:bodyPr/>
                    <a:lstStyle/>
                    <a:p>
                      <a:r>
                        <a:rPr lang="id-ID" sz="1500" dirty="0"/>
                        <a:t>Tanggungjawab ke anggota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Besar-Kuat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Lemah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id-ID" sz="1500" dirty="0"/>
                        <a:t>Independensi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Kuat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Sedang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</a:tr>
              <a:tr h="437515">
                <a:tc>
                  <a:txBody>
                    <a:bodyPr/>
                    <a:lstStyle/>
                    <a:p>
                      <a:r>
                        <a:rPr lang="id-ID" sz="1500" dirty="0"/>
                        <a:t>Lobby and PR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Kemampuan Kuat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  <a:tc>
                  <a:txBody>
                    <a:bodyPr/>
                    <a:lstStyle/>
                    <a:p>
                      <a:r>
                        <a:rPr lang="id-ID" sz="1500" dirty="0"/>
                        <a:t>Kurang</a:t>
                      </a:r>
                      <a:endParaRPr lang="id-ID" sz="1500" dirty="0"/>
                    </a:p>
                  </a:txBody>
                  <a:tcPr marL="76200" marR="76200" marT="38095" marB="38095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Anggota Board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Para dokter yang masih praktek dan mempunyai reputasi sebagai klinisi yang terkemuka</a:t>
            </a:r>
            <a:endParaRPr lang="en-US"/>
          </a:p>
          <a:p>
            <a:r>
              <a:rPr lang="en-US"/>
              <a:t>Penghasilan berasal dari praktek mereka</a:t>
            </a:r>
            <a:endParaRPr lang="en-US"/>
          </a:p>
          <a:p>
            <a:r>
              <a:rPr lang="en-US"/>
              <a:t>Tidak mengerjakan urusan AMA  sebagai kegiatan sehari-hari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Executive Officers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/>
              <a:t>Dipimpin oleh CEO profesional yang digaji sesuai dengan kinerja dan standar yang ada</a:t>
            </a:r>
            <a:endParaRPr lang="en-US"/>
          </a:p>
          <a:p>
            <a:r>
              <a:rPr lang="en-US"/>
              <a:t>Bukan seorang dokter</a:t>
            </a:r>
            <a:endParaRPr lang="en-US"/>
          </a:p>
          <a:p>
            <a:r>
              <a:rPr lang="en-US"/>
              <a:t>Merupakan manajer dan komunikator yang handal</a:t>
            </a:r>
            <a:endParaRPr lang="en-US"/>
          </a:p>
          <a:p>
            <a:r>
              <a:rPr lang="en-US"/>
              <a:t>Memimpin tim profesional yang bekerja full-time.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3000" b="1"/>
              <a:t>RIngkasan/Take home messages</a:t>
            </a:r>
            <a:endParaRPr lang="en-US" sz="3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en-US"/>
              <a:t>Organisasi Profesi di Australia berbeda sekali dengan di Indonesia.</a:t>
            </a:r>
            <a:endParaRPr lang="en-US"/>
          </a:p>
          <a:p>
            <a:r>
              <a:rPr lang="en-US"/>
              <a:t>AMA tidak mempunyai fungsi regulasi. </a:t>
            </a:r>
            <a:endParaRPr lang="en-US"/>
          </a:p>
          <a:p>
            <a:r>
              <a:rPr lang="en-US"/>
              <a:t>Kasus di Australia mirip dengan di UK. US, Singapore dll.</a:t>
            </a:r>
            <a:endParaRPr lang="en-US"/>
          </a:p>
          <a:p>
            <a:r>
              <a:rPr lang="en-US"/>
              <a:t>Organisasi Profesi di Indonesia perlu merubah sistem manajemennya agar lebih modern dengan benchmarking lebih detil.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Kegiatan yang direncanakan pasca pertemuan di Melbourne: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050" y="1421871"/>
            <a:ext cx="6330950" cy="3683529"/>
          </a:xfrm>
        </p:spPr>
        <p:txBody>
          <a:bodyPr>
            <a:normAutofit lnSpcReduction="20000"/>
          </a:bodyPr>
          <a:lstStyle/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 err="1"/>
          </a:p>
          <a:p>
            <a:r>
              <a:rPr lang="en-US" dirty="0" err="1"/>
              <a:t>Mengembangkan masukan untuk Organisasi Profesi dalam proses benchmarking ke OP di Australia</a:t>
            </a:r>
            <a:endParaRPr lang="en-US" dirty="0"/>
          </a:p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RUU Pendidikan </a:t>
            </a:r>
            <a:r>
              <a:rPr lang="en-US" dirty="0" err="1"/>
              <a:t>Kedokteran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346200" y="577321"/>
            <a:ext cx="6908800" cy="838729"/>
          </a:xfrm>
        </p:spPr>
        <p:txBody>
          <a:bodyPr>
            <a:normAutofit fontScale="90000"/>
          </a:bodyPr>
          <a:lstStyle/>
          <a:p>
            <a:r>
              <a:rPr lang="en-US" altLang="id-ID" sz="3000" b="1" dirty="0">
                <a:ea typeface="MS PGothic" panose="020B0600070205080204" pitchFamily="34" charset="-128"/>
              </a:rPr>
              <a:t>Kegiatan yang diharapkan menjadi proses benchmarking, ternyata gagal.</a:t>
            </a:r>
            <a:endParaRPr lang="en-US" altLang="id-ID" sz="3000" b="1" dirty="0">
              <a:ea typeface="MS PGothic" panose="020B0600070205080204" pitchFamily="34" charset="-128"/>
            </a:endParaRPr>
          </a:p>
        </p:txBody>
      </p:sp>
      <p:sp>
        <p:nvSpPr>
          <p:cNvPr id="18435" name="Content Placeholder 5"/>
          <p:cNvSpPr>
            <a:spLocks noGrp="1"/>
          </p:cNvSpPr>
          <p:nvPr>
            <p:ph sz="half" idx="2"/>
          </p:nvPr>
        </p:nvSpPr>
        <p:spPr>
          <a:xfrm>
            <a:off x="1763183" y="2039408"/>
            <a:ext cx="6237817" cy="2851150"/>
          </a:xfrm>
        </p:spPr>
        <p:txBody>
          <a:bodyPr>
            <a:normAutofit lnSpcReduction="20000"/>
          </a:bodyPr>
          <a:lstStyle/>
          <a:p>
            <a:r>
              <a:rPr lang="en-US" altLang="id-ID" dirty="0">
                <a:ea typeface="MS PGothic" panose="020B0600070205080204" pitchFamily="34" charset="-128"/>
              </a:rPr>
              <a:t>Organisasi Profesi di Indonesia memilih untuk mengembangkan pola sendiri yang berbeda dengan apa yang dipraktekkan di Australia</a:t>
            </a:r>
            <a:endParaRPr lang="en-US" altLang="id-ID" dirty="0">
              <a:ea typeface="MS PGothic" panose="020B0600070205080204" pitchFamily="34" charset="-128"/>
            </a:endParaRPr>
          </a:p>
          <a:p>
            <a:r>
              <a:rPr lang="en-US" altLang="id-ID" dirty="0">
                <a:ea typeface="MS PGothic" panose="020B0600070205080204" pitchFamily="34" charset="-128"/>
              </a:rPr>
              <a:t>Tidak perlu mempelajari lebih detil apa yang terjadi di Australia karena perbedaan konteks dan dasar hukum.</a:t>
            </a:r>
            <a:endParaRPr lang="en-US" altLang="id-ID" dirty="0">
              <a:ea typeface="MS PGothic" panose="020B0600070205080204" pitchFamily="34" charset="-128"/>
            </a:endParaRPr>
          </a:p>
          <a:p>
            <a:r>
              <a:rPr lang="en-US" altLang="id-ID" dirty="0">
                <a:ea typeface="MS PGothic" panose="020B0600070205080204" pitchFamily="34" charset="-128"/>
              </a:rPr>
              <a:t>Kegiatan benchmarking dihentikan.</a:t>
            </a:r>
            <a:endParaRPr lang="en-US" altLang="id-ID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435" y="1333500"/>
            <a:ext cx="4139565" cy="3771900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sz="2335" b="1"/>
              <a:t>1. Governance di Sektor Kesehatan </a:t>
            </a:r>
            <a:endParaRPr lang="en-US" sz="2335" b="1"/>
          </a:p>
          <a:p>
            <a:pPr marL="0" indent="0">
              <a:buNone/>
            </a:pPr>
            <a:r>
              <a:rPr lang="en-US" sz="2335" b="1"/>
              <a:t>2. Studi kasus Australian Medical Association.</a:t>
            </a:r>
            <a:endParaRPr lang="en-US" sz="2335" b="1"/>
          </a:p>
          <a:p>
            <a:pPr marL="0" indent="0">
              <a:buNone/>
            </a:pPr>
            <a:r>
              <a:rPr lang="en-US" sz="2335" b="1"/>
              <a:t>3. Diskusi:</a:t>
            </a:r>
            <a:endParaRPr lang="en-US" sz="2335" b="1"/>
          </a:p>
          <a:p>
            <a:pPr marL="0" indent="0">
              <a:buNone/>
            </a:pPr>
            <a:r>
              <a:rPr lang="en-US" sz="2335" b="1"/>
              <a:t>Akan kemana Governance OP-OP pasca UU Kesehatan 2024? Apakah akan mengacu ke praktek global atau tetap seperti partai politik?</a:t>
            </a:r>
            <a:endParaRPr lang="en-US" sz="2335" b="1"/>
          </a:p>
          <a:p>
            <a:pPr marL="0" indent="0">
              <a:buNone/>
            </a:pPr>
            <a:endParaRPr lang="en-US" sz="2335" b="1"/>
          </a:p>
        </p:txBody>
      </p:sp>
      <p:sp>
        <p:nvSpPr>
          <p:cNvPr id="4" name="Rectangles 3"/>
          <p:cNvSpPr/>
          <p:nvPr/>
        </p:nvSpPr>
        <p:spPr>
          <a:xfrm>
            <a:off x="635" y="-44450"/>
            <a:ext cx="3077845" cy="57594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130"/>
            <a:ext cx="8229600" cy="952500"/>
          </a:xfrm>
        </p:spPr>
        <p:txBody>
          <a:bodyPr/>
          <a:p>
            <a:r>
              <a:rPr lang="en-US"/>
              <a:t>Pasca UU Kesehatan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9330"/>
            <a:ext cx="4040505" cy="823595"/>
          </a:xfrm>
        </p:spPr>
        <p:txBody>
          <a:bodyPr>
            <a:normAutofit/>
          </a:bodyPr>
          <a:p>
            <a:r>
              <a:rPr lang="en-US" sz="1600"/>
              <a:t>Kegiatan Penyusunan</a:t>
            </a:r>
            <a:endParaRPr lang="en-US" sz="1600"/>
          </a:p>
          <a:p>
            <a:r>
              <a:rPr lang="en-US" sz="1600"/>
              <a:t> RUU Kesehatan</a:t>
            </a:r>
            <a:endParaRPr lang="en-US" sz="16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p>
            <a:r>
              <a:rPr lang="en-US"/>
              <a:t>Menggunakan metode mempelajari pengalaman-pengalaman di negara maju</a:t>
            </a:r>
            <a:endParaRPr lang="en-US"/>
          </a:p>
          <a:p>
            <a:r>
              <a:rPr lang="en-US"/>
              <a:t>Mempelajari dasar hukum OP di negara maju dan logika Governance sektor kesehatan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5575" y="1279525"/>
            <a:ext cx="2765425" cy="532871"/>
          </a:xfrm>
        </p:spPr>
        <p:txBody>
          <a:bodyPr>
            <a:noAutofit/>
          </a:bodyPr>
          <a:p>
            <a:r>
              <a:rPr lang="en-US" sz="1600"/>
              <a:t>Menjadi UU Kesehatan 2023</a:t>
            </a:r>
            <a:endParaRPr lang="en-US" sz="160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40630" y="2032000"/>
            <a:ext cx="3410585" cy="285432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3600" b="1"/>
              <a:t>Kegiatan Benchmarking dihidupkan kembali</a:t>
            </a:r>
            <a:endParaRPr lang="en-US" sz="3600" b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sz="3000" b="1"/>
              <a:t>Melakukan awal benchmarking dengan AMA melalui web saat ini</a:t>
            </a:r>
            <a:endParaRPr lang="en-US" sz="3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8745" y="1333500"/>
            <a:ext cx="7298055" cy="3771900"/>
          </a:xfrm>
        </p:spPr>
        <p:txBody>
          <a:bodyPr/>
          <a:p>
            <a:pPr marL="0" indent="0">
              <a:buNone/>
            </a:pPr>
            <a:r>
              <a:rPr lang="en-US"/>
              <a:t>Mari kita klik:</a:t>
            </a:r>
            <a:endParaRPr lang="en-US"/>
          </a:p>
          <a:p>
            <a:pPr marL="0" indent="0">
              <a:buNone/>
            </a:pPr>
            <a:r>
              <a:rPr lang="en-US" sz="4000" b="1"/>
              <a:t>https://www.ama.com.au/</a:t>
            </a:r>
            <a:endParaRPr lang="en-US" sz="4000" b="1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435" y="1333500"/>
            <a:ext cx="4139565" cy="3771900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 sz="2335" b="1"/>
              <a:t>3.  Diskusi</a:t>
            </a:r>
            <a:endParaRPr lang="en-US" sz="2335" b="1"/>
          </a:p>
          <a:p>
            <a:pPr marL="0" indent="0">
              <a:buNone/>
            </a:pPr>
            <a:r>
              <a:rPr lang="en-US" sz="2335" b="1"/>
              <a:t>Akan kemana Governance OP-OP pasca UU Kesehatan 2024? Apakah akan:</a:t>
            </a:r>
            <a:endParaRPr lang="en-US" sz="2335" b="1"/>
          </a:p>
          <a:p>
            <a:pPr marL="0" indent="0">
              <a:buNone/>
            </a:pPr>
            <a:r>
              <a:rPr lang="en-US" sz="2335" b="1"/>
              <a:t>-  mengacu ke praktek global seperti di Australia,</a:t>
            </a:r>
            <a:endParaRPr lang="en-US" sz="2335" b="1"/>
          </a:p>
          <a:p>
            <a:pPr marL="0" indent="0">
              <a:buNone/>
            </a:pPr>
            <a:r>
              <a:rPr lang="en-US" sz="2335" b="1"/>
              <a:t>atau </a:t>
            </a:r>
            <a:endParaRPr lang="en-US" sz="2335" b="1"/>
          </a:p>
          <a:p>
            <a:pPr marL="0" indent="0">
              <a:buNone/>
            </a:pPr>
            <a:r>
              <a:rPr lang="en-US" sz="2335" b="1"/>
              <a:t>- bentuk lainnya?</a:t>
            </a:r>
            <a:endParaRPr lang="en-US" sz="2335" b="1"/>
          </a:p>
        </p:txBody>
      </p:sp>
      <p:sp>
        <p:nvSpPr>
          <p:cNvPr id="4" name="Rectangles 3"/>
          <p:cNvSpPr/>
          <p:nvPr/>
        </p:nvSpPr>
        <p:spPr>
          <a:xfrm>
            <a:off x="635" y="-44450"/>
            <a:ext cx="3077845" cy="57594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Mari kita diskusikan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435" y="1333500"/>
            <a:ext cx="4139565" cy="3771900"/>
          </a:xfrm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en-US" sz="4400" b="1"/>
              <a:t>1. Governance di Sektor Kesehatan</a:t>
            </a:r>
            <a:r>
              <a:rPr lang="en-US" sz="2335" b="1"/>
              <a:t> </a:t>
            </a:r>
            <a:endParaRPr lang="en-US" sz="2335" b="1"/>
          </a:p>
        </p:txBody>
      </p:sp>
      <p:sp>
        <p:nvSpPr>
          <p:cNvPr id="4" name="Rectangles 3"/>
          <p:cNvSpPr/>
          <p:nvPr/>
        </p:nvSpPr>
        <p:spPr>
          <a:xfrm>
            <a:off x="635" y="-44450"/>
            <a:ext cx="3077845" cy="57594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5346" name="Group 2"/>
          <p:cNvGraphicFramePr>
            <a:graphicFrameLocks noGrp="1"/>
          </p:cNvGraphicFramePr>
          <p:nvPr/>
        </p:nvGraphicFramePr>
        <p:xfrm>
          <a:off x="1111250" y="1012825"/>
          <a:ext cx="6921500" cy="4100830"/>
        </p:xfrm>
        <a:graphic>
          <a:graphicData uri="http://schemas.openxmlformats.org/drawingml/2006/table">
            <a:tbl>
              <a:tblPr/>
              <a:tblGrid>
                <a:gridCol w="2016125"/>
                <a:gridCol w="947420"/>
                <a:gridCol w="946785"/>
                <a:gridCol w="949325"/>
                <a:gridCol w="1023620"/>
                <a:gridCol w="1038225"/>
              </a:tblGrid>
              <a:tr h="48387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Pemerintah/Dinas Kesehatan/Dinas lainnya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Lembaga Swasta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Masyarakat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96900">
                <a:tc vMerge="1"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Pusat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Propinsi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Kab/Kota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cPr/>
                </a:tc>
                <a:tc vMerge="1">
                  <a:tcPr/>
                </a:tc>
              </a:tr>
              <a:tr h="793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Fungsi </a:t>
                      </a: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Pembiayaan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Kementerian Kesehatan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Pemda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Pemda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Perusahaan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PT Askes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PT Jamsostek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Rumahtangga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40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Fungsi</a:t>
                      </a: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Pelay</a:t>
                      </a:r>
                      <a:r>
                        <a:rPr kumimoji="0" lang="de-DE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anan</a:t>
                      </a:r>
                      <a:endParaRPr kumimoji="0" lang="de-DE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 Pusat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 Propinsi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 Kab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Puskesmas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dll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 For Profit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RSNon Profit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Organisasi Profesi</a:t>
                      </a:r>
                      <a:endParaRPr kumimoji="0" 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Fungsi</a:t>
                      </a:r>
                      <a:r>
                        <a:rPr kumimoji="0" lang="de-DE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Regul</a:t>
                      </a:r>
                      <a:r>
                        <a:rPr kumimoji="0" lang="sv-SE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asi</a:t>
                      </a:r>
                      <a:endParaRPr kumimoji="0" lang="sv-SE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Kemenkes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Badan POM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BKKBN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DinKes Prop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DinKes Kanb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21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Fungsi</a:t>
                      </a:r>
                      <a:r>
                        <a:rPr kumimoji="0" lang="id-ID" altLang="en-US" sz="1335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Sumber Daya Kesehatan</a:t>
                      </a:r>
                      <a:endParaRPr kumimoji="0" lang="sv-SE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Fakultas Kedokteran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FKM, Poltekes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YanFar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Akper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DinKes Prop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DinKesKab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Apotik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Pabrik obat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dll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8250" y="476250"/>
            <a:ext cx="6098540" cy="443865"/>
          </a:xfrm>
          <a:prstGeom prst="rect">
            <a:avLst/>
          </a:prstGeom>
          <a:solidFill>
            <a:schemeClr val="bg1"/>
          </a:solidFill>
        </p:spPr>
        <p:txBody>
          <a:bodyPr wrap="square" lIns="76190" tIns="38095" rIns="76190" bIns="38095">
            <a:spAutoFit/>
          </a:bodyPr>
          <a:lstStyle/>
          <a:p>
            <a:pPr>
              <a:defRPr/>
            </a:pPr>
            <a:r>
              <a:rPr lang="id-ID" sz="2400" b="1" dirty="0">
                <a:ea typeface="+mn-ea"/>
                <a:cs typeface="Arial" panose="020B0604020202020204" pitchFamily="34" charset="0"/>
              </a:rPr>
              <a:t>Aktor-aktor dalam sistem Kesehatan</a:t>
            </a:r>
            <a:endParaRPr lang="id-ID" sz="2400" b="1" dirty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5346" name="Group 2"/>
          <p:cNvGraphicFramePr>
            <a:graphicFrameLocks noGrp="1"/>
          </p:cNvGraphicFramePr>
          <p:nvPr/>
        </p:nvGraphicFramePr>
        <p:xfrm>
          <a:off x="1079500" y="317500"/>
          <a:ext cx="6921500" cy="4010660"/>
        </p:xfrm>
        <a:graphic>
          <a:graphicData uri="http://schemas.openxmlformats.org/drawingml/2006/table">
            <a:tbl>
              <a:tblPr/>
              <a:tblGrid>
                <a:gridCol w="2016125"/>
                <a:gridCol w="947420"/>
                <a:gridCol w="946785"/>
                <a:gridCol w="949325"/>
                <a:gridCol w="1023620"/>
                <a:gridCol w="1038225"/>
              </a:tblGrid>
              <a:tr h="57404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Pemerintah/Dinas Kesehatan/Dinas lainnya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Lembaga Swasta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Masyarakat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96900">
                <a:tc vMerge="1"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Pusat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Propinsi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Kab/Kota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cPr/>
                </a:tc>
                <a:tc vMerge="1">
                  <a:tcPr/>
                </a:tc>
              </a:tr>
              <a:tr h="6140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Fungsi</a:t>
                      </a: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Pembiayaan</a:t>
                      </a:r>
                      <a:endParaRPr kumimoji="0" lang="en-US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Kementerian Kesehatan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Pemda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Pemda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Perusahaan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PT Askes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PT Jamsostek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Rumahtangga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134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Fungsi</a:t>
                      </a:r>
                      <a:r>
                        <a:rPr kumimoji="0" lang="en-US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Pelay</a:t>
                      </a:r>
                      <a:r>
                        <a:rPr kumimoji="0" lang="de-DE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anan</a:t>
                      </a:r>
                      <a:endParaRPr kumimoji="0" lang="de-DE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 Pusat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 Propinsi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 Kab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Puskesmas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dll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 For Profit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RSNon Profit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Fungsi</a:t>
                      </a:r>
                      <a:r>
                        <a:rPr kumimoji="0" lang="de-DE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Regul</a:t>
                      </a:r>
                      <a:r>
                        <a:rPr kumimoji="0" lang="sv-SE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asi</a:t>
                      </a:r>
                      <a:endParaRPr kumimoji="0" lang="sv-SE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Kemenkes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Badan POM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BKKBN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DinKes Prop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DinKes Kanb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21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335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Fungsi </a:t>
                      </a:r>
                      <a:r>
                        <a:rPr kumimoji="0" lang="id-ID" altLang="en-US" sz="1335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Sumber Daya Kesehatan</a:t>
                      </a:r>
                      <a:endParaRPr kumimoji="0" lang="sv-SE" altLang="en-US" sz="133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Fakultas Kedokteran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FKM, Poltekes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YanFar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Akper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DinKes Prop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DinKesKab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Apotik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Pabrik obat</a:t>
                      </a:r>
                      <a:endParaRPr kumimoji="0" lang="id-ID" altLang="en-US" sz="1165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id-ID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dll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165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  <a:endParaRPr kumimoji="0" lang="en-US" altLang="en-US" sz="1165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76200" marR="762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8250" y="476250"/>
            <a:ext cx="1726407" cy="536575"/>
          </a:xfrm>
          <a:prstGeom prst="rect">
            <a:avLst/>
          </a:prstGeom>
          <a:solidFill>
            <a:schemeClr val="bg1"/>
          </a:solidFill>
        </p:spPr>
        <p:txBody>
          <a:bodyPr lIns="76190" tIns="38095" rIns="76190" bIns="38095">
            <a:spAutoFit/>
          </a:bodyPr>
          <a:lstStyle/>
          <a:p>
            <a:pPr>
              <a:defRPr/>
            </a:pPr>
            <a:r>
              <a:rPr lang="id-ID" sz="1500" dirty="0">
                <a:ea typeface="+mn-ea"/>
                <a:cs typeface="Arial" panose="020B0604020202020204" pitchFamily="34" charset="0"/>
              </a:rPr>
              <a:t>Aktor-aktor dalam sistem Kesehatan</a:t>
            </a:r>
            <a:endParaRPr lang="id-ID" sz="150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9657" y="4464844"/>
            <a:ext cx="7084218" cy="8439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76190" tIns="38095" rIns="76190" bIns="38095">
            <a:spAutoFit/>
          </a:bodyPr>
          <a:lstStyle/>
          <a:p>
            <a:pPr>
              <a:defRPr/>
            </a:pPr>
            <a:r>
              <a:rPr lang="id-ID" sz="1665" b="1" dirty="0">
                <a:ea typeface="+mn-ea"/>
                <a:cs typeface="Arial" panose="020B0604020202020204" pitchFamily="34" charset="0"/>
              </a:rPr>
              <a:t>Dimana Posisi Perhimpunan Profesi dalam Sistem Kesehatan?</a:t>
            </a:r>
            <a:endParaRPr lang="id-ID" sz="1665" b="1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id-ID" sz="1665" b="1" dirty="0">
                <a:ea typeface="+mn-ea"/>
                <a:cs typeface="Arial" panose="020B0604020202020204" pitchFamily="34" charset="0"/>
              </a:rPr>
              <a:t>Pemikiran Sistem: tanpa partisipasi perhimpunan profesi, sistem kesehatan akan sulit mencapai tujuannya</a:t>
            </a:r>
            <a:endParaRPr lang="id-ID" sz="1665" b="1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132108" y="2143125"/>
            <a:ext cx="735013" cy="101229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0" tIns="38095" rIns="76190" bIns="38095" anchor="ctr"/>
          <a:lstStyle/>
          <a:p>
            <a:pPr algn="ctr">
              <a:defRPr/>
            </a:pPr>
            <a:r>
              <a:rPr lang="en-US" altLang="id-ID" sz="1500"/>
              <a:t>?</a:t>
            </a:r>
            <a:r>
              <a:rPr lang="en-US" altLang="id-ID" sz="5000" b="1">
                <a:solidFill>
                  <a:schemeClr val="tx1"/>
                </a:solidFill>
              </a:rPr>
              <a:t>?</a:t>
            </a:r>
            <a:endParaRPr lang="en-US" altLang="id-ID" sz="50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Pemahaman Governance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the act or process of governing or overseeing the control and direction of something (such as a country or an organization)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Mirriam Dictionary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42636"/>
            <a:ext cx="6223000" cy="11178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665">
                <a:cs typeface="+mj-cs"/>
              </a:rPr>
              <a:t>Berbagai fungsi dalam </a:t>
            </a:r>
            <a:br>
              <a:rPr lang="en-US" sz="2665">
                <a:cs typeface="+mj-cs"/>
              </a:rPr>
            </a:br>
            <a:r>
              <a:rPr lang="en-US" sz="2665">
                <a:cs typeface="+mj-cs"/>
              </a:rPr>
              <a:t>Sistem Kesehatan (WHO 2000)</a:t>
            </a:r>
            <a:br>
              <a:rPr lang="en-US" sz="2665">
                <a:cs typeface="+mj-cs"/>
              </a:rPr>
            </a:br>
            <a:endParaRPr lang="en-US" sz="1500">
              <a:cs typeface="+mj-cs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4435" y="1333500"/>
            <a:ext cx="6222365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65">
                <a:cs typeface="+mn-cs"/>
              </a:rPr>
              <a:t>Regulasi/stewardship</a:t>
            </a:r>
            <a:endParaRPr lang="en-US" sz="3665">
              <a:cs typeface="+mn-cs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65">
                <a:cs typeface="+mn-cs"/>
              </a:rPr>
              <a:t>Pembiayaan</a:t>
            </a:r>
            <a:endParaRPr lang="en-US" sz="3665">
              <a:cs typeface="+mn-cs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65">
                <a:cs typeface="+mn-cs"/>
              </a:rPr>
              <a:t>Pelaksanaan kegiatan kesehatan</a:t>
            </a:r>
            <a:endParaRPr lang="en-US" sz="3665">
              <a:cs typeface="+mn-cs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665">
                <a:cs typeface="+mn-cs"/>
              </a:rPr>
              <a:t>Pengembangan SDM dan sumber daya lain</a:t>
            </a:r>
            <a:endParaRPr lang="en-US" sz="3665">
              <a:cs typeface="+mn-cs"/>
            </a:endParaRPr>
          </a:p>
        </p:txBody>
      </p:sp>
      <p:sp>
        <p:nvSpPr>
          <p:cNvPr id="2048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46F2F9C-CCA4-7D40-A432-EF4F9D7B38DC}" type="slidenum">
              <a:rPr lang="id-ID" altLang="en-US" sz="1000">
                <a:solidFill>
                  <a:srgbClr val="898989"/>
                </a:solidFill>
                <a:latin typeface="Calibri" panose="020F0502020204030204" pitchFamily="34" charset="0"/>
              </a:rPr>
            </a:fld>
            <a:endParaRPr lang="id-ID" altLang="en-US" sz="10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10383</Words>
  <Application>WPS Presentation</Application>
  <PresentationFormat>On-screen Show (16:10)</PresentationFormat>
  <Paragraphs>720</Paragraphs>
  <Slides>43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43</vt:i4>
      </vt:variant>
    </vt:vector>
  </HeadingPairs>
  <TitlesOfParts>
    <vt:vector size="65" baseType="lpstr">
      <vt:lpstr>Arial</vt:lpstr>
      <vt:lpstr>SimSun</vt:lpstr>
      <vt:lpstr>Wingdings</vt:lpstr>
      <vt:lpstr>Arial</vt:lpstr>
      <vt:lpstr>MS PGothic</vt:lpstr>
      <vt:lpstr>宋体-简</vt:lpstr>
      <vt:lpstr>Verdana</vt:lpstr>
      <vt:lpstr>Times New Roman</vt:lpstr>
      <vt:lpstr>Calibri</vt:lpstr>
      <vt:lpstr>Helvetica Neue</vt:lpstr>
      <vt:lpstr>MS PGothic</vt:lpstr>
      <vt:lpstr>苹方-简</vt:lpstr>
      <vt:lpstr>Verdana Bold</vt:lpstr>
      <vt:lpstr>Berlin Sans FB</vt:lpstr>
      <vt:lpstr>Garamond</vt:lpstr>
      <vt:lpstr>Microsoft YaHei</vt:lpstr>
      <vt:lpstr>汉仪旗黑</vt:lpstr>
      <vt:lpstr>Arial Unicode MS</vt:lpstr>
      <vt:lpstr>Malgun Gothic</vt:lpstr>
      <vt:lpstr>Apple SD Gothic Neo</vt:lpstr>
      <vt:lpstr>Office Theme</vt:lpstr>
      <vt:lpstr>Word.Picture.8</vt:lpstr>
      <vt:lpstr>Webinar 2:</vt:lpstr>
      <vt:lpstr>Pengantar</vt:lpstr>
      <vt:lpstr>Kepemimpinan dimulai dari Model Berfikir dan bertindak secara Sense Making</vt:lpstr>
      <vt:lpstr>Isi</vt:lpstr>
      <vt:lpstr>Isi</vt:lpstr>
      <vt:lpstr>PowerPoint 演示文稿</vt:lpstr>
      <vt:lpstr>PowerPoint 演示文稿</vt:lpstr>
      <vt:lpstr>Pemahaman Governance</vt:lpstr>
      <vt:lpstr>Berbagai fungsi dalam  Sistem Kesehatan (WHO 2000) </vt:lpstr>
      <vt:lpstr>masyarakat</vt:lpstr>
      <vt:lpstr>PowerPoint 演示文稿</vt:lpstr>
      <vt:lpstr>PowerPoint 演示文稿</vt:lpstr>
      <vt:lpstr>Fungsi Regulator</vt:lpstr>
      <vt:lpstr>Arti to Govern</vt:lpstr>
      <vt:lpstr>Pendulum ideologis (nilai yang diyakini) </vt:lpstr>
      <vt:lpstr>Dinamika sejarah (berdasar UU)</vt:lpstr>
      <vt:lpstr>PowerPoint 演示文稿</vt:lpstr>
      <vt:lpstr>Rumahsakit misalnya</vt:lpstr>
      <vt:lpstr>Evolusi perubahan otonomi di RS pemerintah, setelah 20 tahun</vt:lpstr>
      <vt:lpstr>Moving from Centralized Budgetary Unit to more Corporate (Korporasi) type organization</vt:lpstr>
      <vt:lpstr>PowerPoint 演示文稿</vt:lpstr>
      <vt:lpstr>Clinical Governance di RS</vt:lpstr>
      <vt:lpstr>Bagaimana  Governance di Organisasi Profesi?</vt:lpstr>
      <vt:lpstr>Isi</vt:lpstr>
      <vt:lpstr>Kunjungan ke Australia </vt:lpstr>
      <vt:lpstr>Tujuan </vt:lpstr>
      <vt:lpstr>Sistem Kesehatan</vt:lpstr>
      <vt:lpstr>Mengapa Perhimpunan Profesi merupakan kunci perubahan dalam sistem kesehatan?</vt:lpstr>
      <vt:lpstr>Apa peran Organisasi Profesi di Australia?</vt:lpstr>
      <vt:lpstr>Australian Medical Association</vt:lpstr>
      <vt:lpstr>Governance and Management of Association and College</vt:lpstr>
      <vt:lpstr>Ada perbedaan</vt:lpstr>
      <vt:lpstr>Perbandingan AMA-IDI </vt:lpstr>
      <vt:lpstr>Aspek lain yang dibandingkan</vt:lpstr>
      <vt:lpstr>Anggota Board</vt:lpstr>
      <vt:lpstr>Executive Officers</vt:lpstr>
      <vt:lpstr>RIngkasan/Take home messages</vt:lpstr>
      <vt:lpstr>Kegiatan yang direncanakan pasca pertemuan di Melbourne:</vt:lpstr>
      <vt:lpstr>Kegiatan yang diharapkan menjadi proses benchmarking, ternyata gagal.</vt:lpstr>
      <vt:lpstr>Pasca UU Kesehatan</vt:lpstr>
      <vt:lpstr>Melakukan awal benchmarking dengan AMA melalui web saat ini</vt:lpstr>
      <vt:lpstr>Isi</vt:lpstr>
      <vt:lpstr>Mari kita diskusikan</vt:lpstr>
    </vt:vector>
  </TitlesOfParts>
  <Company>trisnantoro@yahoo.com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Kelola Unit Penelitian Kebijakan dan Independensinya </dc:title>
  <dc:creator>Laksono Trisnantoro</dc:creator>
  <cp:lastModifiedBy>Laksono Trisnantoro</cp:lastModifiedBy>
  <cp:revision>100</cp:revision>
  <dcterms:created xsi:type="dcterms:W3CDTF">2024-04-01T02:56:20Z</dcterms:created>
  <dcterms:modified xsi:type="dcterms:W3CDTF">2024-04-01T02:56:20Z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1033-5.2.0.7913</vt:lpwstr>
  </property>
</Properties>
</file>