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"/>
            <a:ext cx="9144000" cy="68564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74959" y="2509480"/>
            <a:ext cx="5783239" cy="1839037"/>
          </a:xfrm>
        </p:spPr>
        <p:txBody>
          <a:bodyPr anchor="b">
            <a:normAutofit/>
          </a:bodyPr>
          <a:lstStyle>
            <a:lvl1pPr algn="r">
              <a:defRPr sz="4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4959" y="4708478"/>
            <a:ext cx="5783239" cy="1187355"/>
          </a:xfrm>
        </p:spPr>
        <p:txBody>
          <a:bodyPr/>
          <a:lstStyle>
            <a:lvl1pPr marL="0" indent="0" algn="r">
              <a:buNone/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47184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2"/>
            <a:ext cx="9144000" cy="68526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9489"/>
            <a:ext cx="7886699" cy="66985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58949"/>
            <a:ext cx="7886700" cy="5018014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753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4735" y="365127"/>
            <a:ext cx="6250614" cy="11659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32216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7024"/>
            <a:ext cx="7886700" cy="11128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2422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8B0F-BBD0-4B95-98B7-8E152C9DE901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AEDDC-D89C-4925-B9D8-F5BE1196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6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A649-B5C0-1D6E-2A8C-3811912A5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4959" y="1384065"/>
            <a:ext cx="5783239" cy="1839037"/>
          </a:xfrm>
        </p:spPr>
        <p:txBody>
          <a:bodyPr>
            <a:normAutofit/>
          </a:bodyPr>
          <a:lstStyle/>
          <a:p>
            <a:r>
              <a:rPr lang="en-US" dirty="0">
                <a:latin typeface="Sagona" panose="02010004040101010103" pitchFamily="2" charset="0"/>
              </a:rPr>
              <a:t>Dasar-Dasar </a:t>
            </a:r>
            <a:br>
              <a:rPr lang="en-US" dirty="0">
                <a:latin typeface="Sagona" panose="02010004040101010103" pitchFamily="2" charset="0"/>
              </a:rPr>
            </a:br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E76A6-DA62-16B4-4EB8-1673A870C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4959" y="4708478"/>
            <a:ext cx="5783239" cy="118735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Sagona" panose="02010004040101010103" pitchFamily="2" charset="0"/>
              </a:rPr>
              <a:t>Gabriel </a:t>
            </a:r>
            <a:r>
              <a:rPr lang="en-US" dirty="0" err="1">
                <a:latin typeface="Sagona" panose="02010004040101010103" pitchFamily="2" charset="0"/>
              </a:rPr>
              <a:t>Lele</a:t>
            </a:r>
            <a:r>
              <a:rPr lang="en-US" dirty="0">
                <a:latin typeface="Sagona" panose="02010004040101010103" pitchFamily="2" charset="0"/>
              </a:rPr>
              <a:t>, PhD</a:t>
            </a:r>
          </a:p>
          <a:p>
            <a:r>
              <a:rPr lang="en-US" dirty="0" err="1">
                <a:latin typeface="Sagona" panose="02010004040101010103" pitchFamily="2" charset="0"/>
              </a:rPr>
              <a:t>Departemen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Manajemen</a:t>
            </a:r>
            <a:r>
              <a:rPr lang="en-US" dirty="0">
                <a:latin typeface="Sagona" panose="02010004040101010103" pitchFamily="2" charset="0"/>
              </a:rPr>
              <a:t> dan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 Publik</a:t>
            </a:r>
          </a:p>
          <a:p>
            <a:r>
              <a:rPr lang="en-US" dirty="0">
                <a:latin typeface="Sagona" panose="02010004040101010103" pitchFamily="2" charset="0"/>
              </a:rPr>
              <a:t>FISIPOL Universitas Gadjah </a:t>
            </a:r>
            <a:r>
              <a:rPr lang="en-US" dirty="0" err="1">
                <a:latin typeface="Sagona" panose="02010004040101010103" pitchFamily="2" charset="0"/>
              </a:rPr>
              <a:t>Mada</a:t>
            </a:r>
            <a:endParaRPr lang="en-US" dirty="0">
              <a:latin typeface="Sagona" panose="020100040401010101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7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E6FE-AF3D-B4B4-B9AF-DC6F54C4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12633"/>
            <a:ext cx="7886699" cy="669852"/>
          </a:xfrm>
        </p:spPr>
        <p:txBody>
          <a:bodyPr/>
          <a:lstStyle/>
          <a:p>
            <a:r>
              <a:rPr lang="en-US" b="1" dirty="0">
                <a:latin typeface="Sagona" panose="02010004040101010103" pitchFamily="2" charset="0"/>
              </a:rPr>
              <a:t>TANTANGAN RISET KEBIJAKAN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EDF4-D63D-01FD-3268-89B089092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0051"/>
            <a:ext cx="7886700" cy="4276911"/>
          </a:xfrm>
        </p:spPr>
        <p:txBody>
          <a:bodyPr/>
          <a:lstStyle/>
          <a:p>
            <a:r>
              <a:rPr lang="en-US" dirty="0" err="1">
                <a:latin typeface="Sagona" panose="02010004040101010103" pitchFamily="2" charset="0"/>
              </a:rPr>
              <a:t>Praktikal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tetapi</a:t>
            </a:r>
            <a:r>
              <a:rPr lang="en-US" dirty="0">
                <a:latin typeface="Sagona" panose="02010004040101010103" pitchFamily="2" charset="0"/>
              </a:rPr>
              <a:t> juga </a:t>
            </a:r>
            <a:r>
              <a:rPr lang="en-US" dirty="0" err="1">
                <a:latin typeface="Sagona" panose="02010004040101010103" pitchFamily="2" charset="0"/>
              </a:rPr>
              <a:t>saintifik-analitik</a:t>
            </a:r>
            <a:endParaRPr lang="en-US" dirty="0">
              <a:latin typeface="Sagona" panose="02010004040101010103" pitchFamily="2" charset="0"/>
            </a:endParaRPr>
          </a:p>
          <a:p>
            <a:r>
              <a:rPr lang="en-US" dirty="0" err="1">
                <a:latin typeface="Sagona" panose="02010004040101010103" pitchFamily="2" charset="0"/>
              </a:rPr>
              <a:t>Independen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tetapi</a:t>
            </a:r>
            <a:r>
              <a:rPr lang="en-US" dirty="0">
                <a:latin typeface="Sagona" panose="02010004040101010103" pitchFamily="2" charset="0"/>
              </a:rPr>
              <a:t> punya </a:t>
            </a:r>
            <a:r>
              <a:rPr lang="en-US" dirty="0" err="1">
                <a:latin typeface="Sagona" panose="02010004040101010103" pitchFamily="2" charset="0"/>
              </a:rPr>
              <a:t>akses</a:t>
            </a:r>
            <a:endParaRPr lang="en-US" dirty="0">
              <a:latin typeface="Sagona" panose="02010004040101010103" pitchFamily="2" charset="0"/>
            </a:endParaRPr>
          </a:p>
          <a:p>
            <a:r>
              <a:rPr lang="en-US" dirty="0">
                <a:latin typeface="Sagona" panose="02010004040101010103" pitchFamily="2" charset="0"/>
              </a:rPr>
              <a:t>Timing </a:t>
            </a:r>
          </a:p>
        </p:txBody>
      </p:sp>
    </p:spTree>
    <p:extLst>
      <p:ext uri="{BB962C8B-B14F-4D97-AF65-F5344CB8AC3E}">
        <p14:creationId xmlns:p14="http://schemas.microsoft.com/office/powerpoint/2010/main" val="66078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C311F-E1D6-76EB-CDB2-23CB968E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01617"/>
            <a:ext cx="7886699" cy="669852"/>
          </a:xfrm>
        </p:spPr>
        <p:txBody>
          <a:bodyPr/>
          <a:lstStyle/>
          <a:p>
            <a:r>
              <a:rPr lang="en-US" dirty="0" err="1">
                <a:latin typeface="Sagona" panose="02010004040101010103" pitchFamily="2" charset="0"/>
              </a:rPr>
              <a:t>Memaknai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 Publik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4B2B2-3100-5210-A2D4-FD0C78C8D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8187"/>
            <a:ext cx="7886700" cy="3908776"/>
          </a:xfrm>
        </p:spPr>
        <p:txBody>
          <a:bodyPr/>
          <a:lstStyle/>
          <a:p>
            <a:r>
              <a:rPr lang="en-US" dirty="0" err="1">
                <a:latin typeface="Sagona" panose="02010004040101010103" pitchFamily="2" charset="0"/>
              </a:rPr>
              <a:t>Apa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saja</a:t>
            </a:r>
            <a:r>
              <a:rPr lang="en-US" dirty="0">
                <a:latin typeface="Sagona" panose="02010004040101010103" pitchFamily="2" charset="0"/>
              </a:rPr>
              <a:t> yang </a:t>
            </a:r>
            <a:r>
              <a:rPr lang="en-US" b="1" u="sng" dirty="0" err="1">
                <a:latin typeface="Sagona" panose="02010004040101010103" pitchFamily="2" charset="0"/>
              </a:rPr>
              <a:t>dipilih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untuk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b="1" u="sng" dirty="0" err="1">
                <a:latin typeface="Sagona" panose="02010004040101010103" pitchFamily="2" charset="0"/>
              </a:rPr>
              <a:t>dilakukan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atau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b="1" dirty="0" err="1">
                <a:latin typeface="Sagona" panose="02010004040101010103" pitchFamily="2" charset="0"/>
              </a:rPr>
              <a:t>tidak</a:t>
            </a:r>
            <a:r>
              <a:rPr lang="en-US" b="1" dirty="0">
                <a:latin typeface="Sagona" panose="02010004040101010103" pitchFamily="2" charset="0"/>
              </a:rPr>
              <a:t> </a:t>
            </a:r>
            <a:r>
              <a:rPr lang="en-US" b="1" dirty="0" err="1">
                <a:latin typeface="Sagona" panose="02010004040101010103" pitchFamily="2" charset="0"/>
              </a:rPr>
              <a:t>dilakukan</a:t>
            </a:r>
            <a:r>
              <a:rPr lang="en-US" b="1" dirty="0">
                <a:latin typeface="Sagona" panose="02010004040101010103" pitchFamily="2" charset="0"/>
              </a:rPr>
              <a:t> </a:t>
            </a:r>
            <a:r>
              <a:rPr lang="en-US" dirty="0">
                <a:latin typeface="Sagona" panose="02010004040101010103" pitchFamily="2" charset="0"/>
              </a:rPr>
              <a:t>oleh </a:t>
            </a:r>
            <a:r>
              <a:rPr lang="en-US" b="1" u="sng" dirty="0" err="1">
                <a:latin typeface="Sagona" panose="02010004040101010103" pitchFamily="2" charset="0"/>
              </a:rPr>
              <a:t>pemerintah</a:t>
            </a:r>
            <a:r>
              <a:rPr lang="en-US" dirty="0">
                <a:latin typeface="Sagona" panose="02010004040101010103" pitchFamily="2" charset="0"/>
              </a:rPr>
              <a:t> (Thomas Dye)</a:t>
            </a:r>
          </a:p>
          <a:p>
            <a:r>
              <a:rPr lang="en-US" dirty="0" err="1">
                <a:latin typeface="Sagona" panose="02010004040101010103" pitchFamily="2" charset="0"/>
              </a:rPr>
              <a:t>Instrumen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otoritatif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untuk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mengalokasi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nilai</a:t>
            </a:r>
            <a:r>
              <a:rPr lang="en-US" dirty="0">
                <a:latin typeface="Sagona" panose="02010004040101010103" pitchFamily="2" charset="0"/>
              </a:rPr>
              <a:t> (David Easton)</a:t>
            </a:r>
          </a:p>
        </p:txBody>
      </p:sp>
    </p:spTree>
    <p:extLst>
      <p:ext uri="{BB962C8B-B14F-4D97-AF65-F5344CB8AC3E}">
        <p14:creationId xmlns:p14="http://schemas.microsoft.com/office/powerpoint/2010/main" val="41345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3DE3-5B23-2518-EBBB-A711AEF8C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72222"/>
            <a:ext cx="8337219" cy="93594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 Dan </a:t>
            </a:r>
            <a:r>
              <a:rPr lang="en-US" dirty="0" err="1">
                <a:latin typeface="Sagona" panose="02010004040101010103" pitchFamily="2" charset="0"/>
              </a:rPr>
              <a:t>Analisis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endParaRPr lang="en-US" dirty="0">
              <a:latin typeface="Sagona" panose="020100040401010101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08758-61B7-C5C4-FC8F-317E601F2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7553"/>
            <a:ext cx="7886700" cy="422941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 :</a:t>
            </a:r>
          </a:p>
          <a:p>
            <a:pPr lvl="1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retrospektif</a:t>
            </a:r>
            <a:r>
              <a:rPr lang="en-US" dirty="0"/>
              <a:t>: </a:t>
            </a:r>
            <a:r>
              <a:rPr lang="en-US" dirty="0" err="1"/>
              <a:t>mendalami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endParaRPr lang="en-US" dirty="0"/>
          </a:p>
          <a:p>
            <a:pPr lvl="1"/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</a:t>
            </a:r>
          </a:p>
          <a:p>
            <a:r>
              <a:rPr lang="en-US" dirty="0" err="1">
                <a:latin typeface="Sagona" panose="02010004040101010103" pitchFamily="2" charset="0"/>
              </a:rPr>
              <a:t>Analisis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:</a:t>
            </a:r>
          </a:p>
          <a:p>
            <a:pPr lvl="1"/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praktis</a:t>
            </a:r>
            <a:endParaRPr lang="en-US" dirty="0"/>
          </a:p>
          <a:p>
            <a:pPr lvl="1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preskriptif</a:t>
            </a:r>
            <a:endParaRPr lang="en-US" dirty="0"/>
          </a:p>
          <a:p>
            <a:r>
              <a:rPr lang="en-US" dirty="0" err="1">
                <a:latin typeface="Sagona" panose="02010004040101010103" pitchFamily="2" charset="0"/>
              </a:rPr>
              <a:t>Dalam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perkembangannya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dicampur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dengan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orientasi</a:t>
            </a:r>
            <a:r>
              <a:rPr lang="en-US" dirty="0">
                <a:latin typeface="Sagona" panose="02010004040101010103" pitchFamily="2" charset="0"/>
              </a:rPr>
              <a:t> pada </a:t>
            </a:r>
            <a:r>
              <a:rPr lang="en-US" dirty="0" err="1">
                <a:latin typeface="Sagona" panose="02010004040101010103" pitchFamily="2" charset="0"/>
              </a:rPr>
              <a:t>analisis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: </a:t>
            </a:r>
            <a:r>
              <a:rPr lang="en-US" dirty="0" err="1">
                <a:latin typeface="Sagona" panose="02010004040101010103" pitchFamily="2" charset="0"/>
              </a:rPr>
              <a:t>menghasilkan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rekomendasi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dengan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menggunakan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beragam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metodologi</a:t>
            </a:r>
            <a:endParaRPr lang="en-US" dirty="0">
              <a:latin typeface="Sagona" panose="020100040401010101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3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D7B85-18B5-DA9D-A852-B870B874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endParaRPr lang="en-US" dirty="0">
              <a:latin typeface="Sagona" panose="020100040401010101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B35C-F7E1-E52D-C51D-EDA88109C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>
                <a:latin typeface="Sagona" panose="02010004040101010103" pitchFamily="2" charset="0"/>
              </a:rPr>
              <a:t>Sebuah</a:t>
            </a:r>
            <a:r>
              <a:rPr lang="en-ID" dirty="0">
                <a:latin typeface="Sagona" panose="02010004040101010103" pitchFamily="2" charset="0"/>
              </a:rPr>
              <a:t> proses </a:t>
            </a:r>
            <a:r>
              <a:rPr lang="en-ID" dirty="0" err="1">
                <a:latin typeface="Sagona" panose="02010004040101010103" pitchFamily="2" charset="0"/>
              </a:rPr>
              <a:t>investigasi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atau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analisis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tentang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suatu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masalah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sosial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b="1" dirty="0" err="1">
                <a:latin typeface="Sagona" panose="02010004040101010103" pitchFamily="2" charset="0"/>
              </a:rPr>
              <a:t>penting</a:t>
            </a:r>
            <a:r>
              <a:rPr lang="en-ID" b="1" dirty="0">
                <a:latin typeface="Sagona" panose="02010004040101010103" pitchFamily="2" charset="0"/>
              </a:rPr>
              <a:t>/fundamental </a:t>
            </a:r>
            <a:r>
              <a:rPr lang="en-ID" dirty="0" err="1">
                <a:latin typeface="Sagona" panose="02010004040101010103" pitchFamily="2" charset="0"/>
              </a:rPr>
              <a:t>untuk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memberikan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b="1" dirty="0" err="1">
                <a:latin typeface="Sagona" panose="02010004040101010103" pitchFamily="2" charset="0"/>
              </a:rPr>
              <a:t>rekomendasi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praktis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bagi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pembuat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kebijakan</a:t>
            </a:r>
            <a:r>
              <a:rPr lang="en-ID" dirty="0">
                <a:latin typeface="Sagona" panose="02010004040101010103" pitchFamily="2" charset="0"/>
              </a:rPr>
              <a:t> agar </a:t>
            </a:r>
            <a:r>
              <a:rPr lang="en-ID" dirty="0" err="1">
                <a:latin typeface="Sagona" panose="02010004040101010103" pitchFamily="2" charset="0"/>
              </a:rPr>
              <a:t>menyelesaikan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masalah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tersebut</a:t>
            </a:r>
            <a:r>
              <a:rPr lang="en-ID" dirty="0">
                <a:latin typeface="Sagona" panose="02010004040101010103" pitchFamily="2" charset="0"/>
              </a:rPr>
              <a:t>.</a:t>
            </a:r>
          </a:p>
          <a:p>
            <a:pPr marL="0" indent="0">
              <a:buNone/>
            </a:pPr>
            <a:endParaRPr lang="en-ID" dirty="0">
              <a:latin typeface="Sagona" panose="020100040401010101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2939-99DD-43A9-5571-B0C5BFC64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9097"/>
            <a:ext cx="7886699" cy="669852"/>
          </a:xfrm>
        </p:spPr>
        <p:txBody>
          <a:bodyPr/>
          <a:lstStyle/>
          <a:p>
            <a:r>
              <a:rPr lang="en-US" dirty="0">
                <a:latin typeface="Sagona" panose="02010004040101010103" pitchFamily="2" charset="0"/>
              </a:rPr>
              <a:t>Sifat </a:t>
            </a:r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endParaRPr lang="en-US" dirty="0">
              <a:latin typeface="Sagona" panose="020100040401010101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74164-8A62-6C51-BC17-CB5EA8EB9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3797"/>
            <a:ext cx="7886700" cy="4443165"/>
          </a:xfrm>
        </p:spPr>
        <p:txBody>
          <a:bodyPr>
            <a:normAutofit lnSpcReduction="10000"/>
          </a:bodyPr>
          <a:lstStyle/>
          <a:p>
            <a:r>
              <a:rPr lang="en-ID" dirty="0">
                <a:latin typeface="Sagona" panose="02010004040101010103" pitchFamily="2" charset="0"/>
              </a:rPr>
              <a:t>Bisa </a:t>
            </a:r>
            <a:r>
              <a:rPr lang="en-ID" dirty="0" err="1">
                <a:latin typeface="Sagona" panose="02010004040101010103" pitchFamily="2" charset="0"/>
              </a:rPr>
              <a:t>bersifat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deskriptif</a:t>
            </a:r>
            <a:r>
              <a:rPr lang="en-ID" dirty="0">
                <a:latin typeface="Sagona" panose="02010004040101010103" pitchFamily="2" charset="0"/>
              </a:rPr>
              <a:t>, </a:t>
            </a:r>
            <a:r>
              <a:rPr lang="en-ID" dirty="0" err="1">
                <a:latin typeface="Sagona" panose="02010004040101010103" pitchFamily="2" charset="0"/>
              </a:rPr>
              <a:t>eksploratif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maupun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eksplanatif</a:t>
            </a:r>
            <a:endParaRPr lang="en-ID" dirty="0">
              <a:latin typeface="Sagona" panose="02010004040101010103" pitchFamily="2" charset="0"/>
            </a:endParaRPr>
          </a:p>
          <a:p>
            <a:r>
              <a:rPr lang="en-ID" dirty="0" err="1">
                <a:latin typeface="Sagona" panose="02010004040101010103" pitchFamily="2" charset="0"/>
              </a:rPr>
              <a:t>Retrospektif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maupun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prospektif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atau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kombinasi</a:t>
            </a:r>
            <a:endParaRPr lang="en-ID" dirty="0">
              <a:latin typeface="Sagona" panose="02010004040101010103" pitchFamily="2" charset="0"/>
            </a:endParaRPr>
          </a:p>
          <a:p>
            <a:r>
              <a:rPr lang="en-ID" dirty="0">
                <a:latin typeface="Sagona" panose="02010004040101010103" pitchFamily="2" charset="0"/>
              </a:rPr>
              <a:t>Mis: </a:t>
            </a:r>
            <a:r>
              <a:rPr lang="en-ID" dirty="0" err="1">
                <a:latin typeface="Sagona" panose="02010004040101010103" pitchFamily="2" charset="0"/>
              </a:rPr>
              <a:t>merumuskan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kebijakan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baru</a:t>
            </a:r>
            <a:r>
              <a:rPr lang="en-ID" dirty="0">
                <a:latin typeface="Sagona" panose="02010004040101010103" pitchFamily="2" charset="0"/>
              </a:rPr>
              <a:t>, </a:t>
            </a:r>
            <a:r>
              <a:rPr lang="en-ID" dirty="0" err="1">
                <a:latin typeface="Sagona" panose="02010004040101010103" pitchFamily="2" charset="0"/>
              </a:rPr>
              <a:t>mengevaluasi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kebijakan</a:t>
            </a:r>
            <a:r>
              <a:rPr lang="en-ID" dirty="0">
                <a:latin typeface="Sagona" panose="02010004040101010103" pitchFamily="2" charset="0"/>
              </a:rPr>
              <a:t> yang </a:t>
            </a:r>
            <a:r>
              <a:rPr lang="en-ID" dirty="0" err="1">
                <a:latin typeface="Sagona" panose="02010004040101010103" pitchFamily="2" charset="0"/>
              </a:rPr>
              <a:t>sedang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berjalan</a:t>
            </a:r>
            <a:r>
              <a:rPr lang="en-ID" dirty="0">
                <a:latin typeface="Sagona" panose="02010004040101010103" pitchFamily="2" charset="0"/>
              </a:rPr>
              <a:t>, </a:t>
            </a:r>
            <a:r>
              <a:rPr lang="en-ID" dirty="0" err="1">
                <a:latin typeface="Sagona" panose="02010004040101010103" pitchFamily="2" charset="0"/>
              </a:rPr>
              <a:t>mengukur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perubahan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sosial</a:t>
            </a:r>
            <a:r>
              <a:rPr lang="en-ID" dirty="0">
                <a:latin typeface="Sagona" panose="02010004040101010103" pitchFamily="2" charset="0"/>
              </a:rPr>
              <a:t>, </a:t>
            </a:r>
            <a:r>
              <a:rPr lang="en-ID" dirty="0" err="1">
                <a:latin typeface="Sagona" panose="02010004040101010103" pitchFamily="2" charset="0"/>
              </a:rPr>
              <a:t>proyeksi</a:t>
            </a:r>
            <a:r>
              <a:rPr lang="en-ID" dirty="0">
                <a:latin typeface="Sagona" panose="02010004040101010103" pitchFamily="2" charset="0"/>
              </a:rPr>
              <a:t> (forecasting) </a:t>
            </a:r>
            <a:r>
              <a:rPr lang="en-ID" dirty="0" err="1">
                <a:latin typeface="Sagona" panose="02010004040101010103" pitchFamily="2" charset="0"/>
              </a:rPr>
              <a:t>fenomena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tertentu</a:t>
            </a:r>
            <a:r>
              <a:rPr lang="en-ID" dirty="0">
                <a:latin typeface="Sagona" panose="02010004040101010103" pitchFamily="2" charset="0"/>
              </a:rPr>
              <a:t>, </a:t>
            </a:r>
            <a:r>
              <a:rPr lang="en-ID" dirty="0" err="1">
                <a:latin typeface="Sagona" panose="02010004040101010103" pitchFamily="2" charset="0"/>
              </a:rPr>
              <a:t>pemodelan</a:t>
            </a:r>
            <a:r>
              <a:rPr lang="en-ID" dirty="0">
                <a:latin typeface="Sagona" panose="02010004040101010103" pitchFamily="2" charset="0"/>
              </a:rPr>
              <a:t>, </a:t>
            </a:r>
            <a:r>
              <a:rPr lang="en-ID" dirty="0" err="1">
                <a:latin typeface="Sagona" panose="02010004040101010103" pitchFamily="2" charset="0"/>
              </a:rPr>
              <a:t>dsb</a:t>
            </a:r>
            <a:endParaRPr lang="en-ID" dirty="0">
              <a:latin typeface="Sagona" panose="02010004040101010103" pitchFamily="2" charset="0"/>
            </a:endParaRPr>
          </a:p>
          <a:p>
            <a:r>
              <a:rPr lang="en-ID" dirty="0" err="1">
                <a:latin typeface="Sagona" panose="02010004040101010103" pitchFamily="2" charset="0"/>
              </a:rPr>
              <a:t>Menggunakan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pendekatan</a:t>
            </a:r>
            <a:r>
              <a:rPr lang="en-ID" dirty="0">
                <a:latin typeface="Sagona" panose="02010004040101010103" pitchFamily="2" charset="0"/>
              </a:rPr>
              <a:t> multi, inter dan </a:t>
            </a:r>
            <a:r>
              <a:rPr lang="en-ID" dirty="0" err="1">
                <a:latin typeface="Sagona" panose="02010004040101010103" pitchFamily="2" charset="0"/>
              </a:rPr>
              <a:t>lintas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disiplin</a:t>
            </a:r>
            <a:endParaRPr lang="en-ID" dirty="0">
              <a:latin typeface="Sagona" panose="020100040401010101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48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564A-D647-93C0-0704-CFD7F55C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699" cy="669852"/>
          </a:xfrm>
        </p:spPr>
        <p:txBody>
          <a:bodyPr/>
          <a:lstStyle/>
          <a:p>
            <a:r>
              <a:rPr lang="en-US" dirty="0" err="1">
                <a:latin typeface="Sagona" panose="02010004040101010103" pitchFamily="2" charset="0"/>
              </a:rPr>
              <a:t>Orientasi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endParaRPr lang="en-US" dirty="0">
              <a:latin typeface="Sagona" panose="020100040401010101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D8D13-30F3-294D-6EDB-735BABF25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0669"/>
            <a:ext cx="7886700" cy="4526293"/>
          </a:xfrm>
        </p:spPr>
        <p:txBody>
          <a:bodyPr/>
          <a:lstStyle/>
          <a:p>
            <a:endParaRPr lang="en-ID" dirty="0">
              <a:latin typeface="Sagona" panose="02010004040101010103" pitchFamily="2" charset="0"/>
            </a:endParaRPr>
          </a:p>
          <a:p>
            <a:r>
              <a:rPr lang="en-ID" dirty="0" err="1">
                <a:latin typeface="Sagona" panose="02010004040101010103" pitchFamily="2" charset="0"/>
              </a:rPr>
              <a:t>Berorientasi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praktis</a:t>
            </a:r>
            <a:r>
              <a:rPr lang="en-ID" dirty="0">
                <a:latin typeface="Sagona" panose="02010004040101010103" pitchFamily="2" charset="0"/>
              </a:rPr>
              <a:t> (so what?)</a:t>
            </a:r>
          </a:p>
          <a:p>
            <a:r>
              <a:rPr lang="en-ID" dirty="0" err="1">
                <a:latin typeface="Sagona" panose="02010004040101010103" pitchFamily="2" charset="0"/>
              </a:rPr>
              <a:t>Berurusan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langsung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maupun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tidak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langsung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dengan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pengambil</a:t>
            </a:r>
            <a:r>
              <a:rPr lang="en-ID" dirty="0">
                <a:latin typeface="Sagona" panose="02010004040101010103" pitchFamily="2" charset="0"/>
              </a:rPr>
              <a:t> </a:t>
            </a:r>
            <a:r>
              <a:rPr lang="en-ID" dirty="0" err="1">
                <a:latin typeface="Sagona" panose="02010004040101010103" pitchFamily="2" charset="0"/>
              </a:rPr>
              <a:t>kebijakan</a:t>
            </a:r>
            <a:endParaRPr lang="en-ID" dirty="0">
              <a:latin typeface="Sagona" panose="02010004040101010103" pitchFamily="2" charset="0"/>
            </a:endParaRPr>
          </a:p>
          <a:p>
            <a:endParaRPr lang="en-ID" dirty="0">
              <a:latin typeface="Sagona" panose="020100040401010101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FA05E-9814-FF95-00FF-529CF08E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0016"/>
            <a:ext cx="7886699" cy="780873"/>
          </a:xfrm>
        </p:spPr>
        <p:txBody>
          <a:bodyPr/>
          <a:lstStyle/>
          <a:p>
            <a:r>
              <a:rPr lang="en-US" dirty="0" err="1">
                <a:latin typeface="Sagona" panose="02010004040101010103" pitchFamily="2" charset="0"/>
              </a:rPr>
              <a:t>Metode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endParaRPr lang="en-US" dirty="0">
              <a:latin typeface="Sagona" panose="020100040401010101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42AE3-7884-BCEE-CDC9-E97B604DE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8181"/>
            <a:ext cx="7886700" cy="4098781"/>
          </a:xfrm>
        </p:spPr>
        <p:txBody>
          <a:bodyPr>
            <a:normAutofit/>
          </a:bodyPr>
          <a:lstStyle/>
          <a:p>
            <a:r>
              <a:rPr lang="en-ID" b="1" dirty="0" err="1">
                <a:latin typeface="Sagona" panose="02010004040101010103" pitchFamily="2" charset="0"/>
              </a:rPr>
              <a:t>Kualitatif</a:t>
            </a:r>
            <a:r>
              <a:rPr lang="en-ID" b="1" dirty="0">
                <a:latin typeface="Sagona" panose="02010004040101010103" pitchFamily="2" charset="0"/>
              </a:rPr>
              <a:t> </a:t>
            </a:r>
            <a:r>
              <a:rPr lang="en-ID" b="1" dirty="0" err="1">
                <a:latin typeface="Sagona" panose="02010004040101010103" pitchFamily="2" charset="0"/>
              </a:rPr>
              <a:t>maupun</a:t>
            </a:r>
            <a:r>
              <a:rPr lang="en-ID" b="1" dirty="0">
                <a:latin typeface="Sagona" panose="02010004040101010103" pitchFamily="2" charset="0"/>
              </a:rPr>
              <a:t> </a:t>
            </a:r>
            <a:r>
              <a:rPr lang="en-ID" b="1" dirty="0" err="1">
                <a:latin typeface="Sagona" panose="02010004040101010103" pitchFamily="2" charset="0"/>
              </a:rPr>
              <a:t>kuantitatif</a:t>
            </a:r>
            <a:endParaRPr lang="en-ID" b="1" dirty="0">
              <a:latin typeface="Sagona" panose="02010004040101010103" pitchFamily="2" charset="0"/>
            </a:endParaRPr>
          </a:p>
          <a:p>
            <a:r>
              <a:rPr lang="en-ID" b="1" dirty="0" err="1">
                <a:latin typeface="Sagona" panose="02010004040101010103" pitchFamily="2" charset="0"/>
              </a:rPr>
              <a:t>Eksperimental</a:t>
            </a:r>
            <a:r>
              <a:rPr lang="en-ID" b="1" dirty="0">
                <a:latin typeface="Sagona" panose="02010004040101010103" pitchFamily="2" charset="0"/>
              </a:rPr>
              <a:t> dan semi-</a:t>
            </a:r>
            <a:r>
              <a:rPr lang="en-ID" b="1" dirty="0" err="1">
                <a:latin typeface="Sagona" panose="02010004040101010103" pitchFamily="2" charset="0"/>
              </a:rPr>
              <a:t>eksperimental</a:t>
            </a:r>
            <a:endParaRPr lang="en-ID" b="1" dirty="0">
              <a:latin typeface="Sagona" panose="02010004040101010103" pitchFamily="2" charset="0"/>
            </a:endParaRPr>
          </a:p>
          <a:p>
            <a:r>
              <a:rPr lang="en-ID" b="1" dirty="0" err="1">
                <a:latin typeface="Sagona" panose="02010004040101010103" pitchFamily="2" charset="0"/>
              </a:rPr>
              <a:t>Mencakup</a:t>
            </a:r>
            <a:r>
              <a:rPr lang="en-ID" b="1" dirty="0">
                <a:latin typeface="Sagona" panose="02010004040101010103" pitchFamily="2" charset="0"/>
              </a:rPr>
              <a:t> </a:t>
            </a:r>
            <a:r>
              <a:rPr lang="en-ID" b="1" dirty="0" err="1">
                <a:latin typeface="Sagona" panose="02010004040101010103" pitchFamily="2" charset="0"/>
              </a:rPr>
              <a:t>beragam</a:t>
            </a:r>
            <a:r>
              <a:rPr lang="en-ID" b="1" dirty="0">
                <a:latin typeface="Sagona" panose="02010004040101010103" pitchFamily="2" charset="0"/>
              </a:rPr>
              <a:t> </a:t>
            </a:r>
            <a:r>
              <a:rPr lang="en-ID" b="1" dirty="0" err="1">
                <a:latin typeface="Sagona" panose="02010004040101010103" pitchFamily="2" charset="0"/>
              </a:rPr>
              <a:t>nilai</a:t>
            </a:r>
            <a:r>
              <a:rPr lang="en-ID" b="1" dirty="0">
                <a:latin typeface="Sagona" panose="02010004040101010103" pitchFamily="2" charset="0"/>
              </a:rPr>
              <a:t>: </a:t>
            </a:r>
            <a:r>
              <a:rPr lang="en-ID" b="1" dirty="0" err="1">
                <a:latin typeface="Sagona" panose="02010004040101010103" pitchFamily="2" charset="0"/>
              </a:rPr>
              <a:t>efisiensi</a:t>
            </a:r>
            <a:r>
              <a:rPr lang="en-ID" b="1" dirty="0">
                <a:latin typeface="Sagona" panose="02010004040101010103" pitchFamily="2" charset="0"/>
              </a:rPr>
              <a:t>, </a:t>
            </a:r>
            <a:r>
              <a:rPr lang="en-ID" b="1" dirty="0" err="1">
                <a:latin typeface="Sagona" panose="02010004040101010103" pitchFamily="2" charset="0"/>
              </a:rPr>
              <a:t>efektivitas</a:t>
            </a:r>
            <a:r>
              <a:rPr lang="en-ID" b="1" dirty="0">
                <a:latin typeface="Sagona" panose="02010004040101010103" pitchFamily="2" charset="0"/>
              </a:rPr>
              <a:t>, </a:t>
            </a:r>
            <a:r>
              <a:rPr lang="en-ID" b="1" dirty="0" err="1">
                <a:latin typeface="Sagona" panose="02010004040101010103" pitchFamily="2" charset="0"/>
              </a:rPr>
              <a:t>pemerataan</a:t>
            </a:r>
            <a:r>
              <a:rPr lang="en-ID" b="1" dirty="0">
                <a:latin typeface="Sagona" panose="02010004040101010103" pitchFamily="2" charset="0"/>
              </a:rPr>
              <a:t>, </a:t>
            </a:r>
            <a:r>
              <a:rPr lang="en-ID" b="1" dirty="0" err="1">
                <a:latin typeface="Sagona" panose="02010004040101010103" pitchFamily="2" charset="0"/>
              </a:rPr>
              <a:t>keadilan</a:t>
            </a:r>
            <a:r>
              <a:rPr lang="en-ID" b="1" dirty="0">
                <a:latin typeface="Sagona" panose="02010004040101010103" pitchFamily="2" charset="0"/>
              </a:rPr>
              <a:t>, </a:t>
            </a:r>
            <a:r>
              <a:rPr lang="en-ID" b="1" dirty="0" err="1">
                <a:latin typeface="Sagona" panose="02010004040101010103" pitchFamily="2" charset="0"/>
              </a:rPr>
              <a:t>dsb</a:t>
            </a:r>
            <a:endParaRPr lang="en-ID" b="1" dirty="0">
              <a:latin typeface="Sagona" panose="02010004040101010103" pitchFamily="2" charset="0"/>
            </a:endParaRPr>
          </a:p>
          <a:p>
            <a:r>
              <a:rPr lang="en-ID" b="1" dirty="0">
                <a:latin typeface="Sagona" panose="02010004040101010103" pitchFamily="2" charset="0"/>
              </a:rPr>
              <a:t>Single </a:t>
            </a:r>
            <a:r>
              <a:rPr lang="en-ID" b="1" dirty="0" err="1">
                <a:latin typeface="Sagona" panose="02010004040101010103" pitchFamily="2" charset="0"/>
              </a:rPr>
              <a:t>atau</a:t>
            </a:r>
            <a:r>
              <a:rPr lang="en-ID" b="1" dirty="0">
                <a:latin typeface="Sagona" panose="02010004040101010103" pitchFamily="2" charset="0"/>
              </a:rPr>
              <a:t> multi </a:t>
            </a:r>
            <a:r>
              <a:rPr lang="en-ID" b="1" dirty="0" err="1">
                <a:latin typeface="Sagona" panose="02010004040101010103" pitchFamily="2" charset="0"/>
              </a:rPr>
              <a:t>kasus</a:t>
            </a:r>
            <a:endParaRPr lang="en-ID" b="1" dirty="0">
              <a:latin typeface="Sagona" panose="020100040401010101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68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1FCE1-DB27-8C7D-86F9-F727E4AC5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15" y="250141"/>
            <a:ext cx="7886699" cy="669852"/>
          </a:xfrm>
        </p:spPr>
        <p:txBody>
          <a:bodyPr/>
          <a:lstStyle/>
          <a:p>
            <a:r>
              <a:rPr lang="en-US" dirty="0" err="1">
                <a:latin typeface="Sagona" panose="02010004040101010103" pitchFamily="2" charset="0"/>
              </a:rPr>
              <a:t>Lokus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endParaRPr lang="en-US" dirty="0">
              <a:latin typeface="Sagona" panose="020100040401010101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776A0-EC0F-2123-A2D0-D48CC1219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015" y="1282535"/>
            <a:ext cx="6045530" cy="46554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Sagona" panose="02010004040101010103" pitchFamily="2" charset="0"/>
              </a:rPr>
              <a:t>Agenda Setting: </a:t>
            </a:r>
            <a:r>
              <a:rPr lang="en-US" sz="2400" dirty="0" err="1">
                <a:latin typeface="Sagona" panose="02010004040101010103" pitchFamily="2" charset="0"/>
              </a:rPr>
              <a:t>menemukan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masalah</a:t>
            </a:r>
            <a:r>
              <a:rPr lang="en-US" sz="2400" dirty="0">
                <a:latin typeface="Sagona" panose="02010004040101010103" pitchFamily="2" charset="0"/>
              </a:rPr>
              <a:t> dan </a:t>
            </a:r>
            <a:r>
              <a:rPr lang="en-US" sz="2400" dirty="0" err="1">
                <a:latin typeface="Sagona" panose="02010004040101010103" pitchFamily="2" charset="0"/>
              </a:rPr>
              <a:t>penyebabnya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Sagona" panose="02010004040101010103" pitchFamily="2" charset="0"/>
              </a:rPr>
              <a:t>Formulasi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kebijakan:menjelaskan</a:t>
            </a:r>
            <a:r>
              <a:rPr lang="en-US" sz="2400" dirty="0">
                <a:latin typeface="Sagona" panose="02010004040101010103" pitchFamily="2" charset="0"/>
              </a:rPr>
              <a:t> proses </a:t>
            </a:r>
            <a:r>
              <a:rPr lang="en-US" sz="2400" dirty="0" err="1">
                <a:latin typeface="Sagona" panose="02010004040101010103" pitchFamily="2" charset="0"/>
              </a:rPr>
              <a:t>formulasi</a:t>
            </a:r>
            <a:r>
              <a:rPr lang="en-US" sz="2400" dirty="0">
                <a:latin typeface="Sagona" panose="02010004040101010103" pitchFamily="2" charset="0"/>
              </a:rPr>
              <a:t> dan </a:t>
            </a:r>
            <a:r>
              <a:rPr lang="en-US" sz="2400" dirty="0" err="1">
                <a:latin typeface="Sagona" panose="02010004040101010103" pitchFamily="2" charset="0"/>
              </a:rPr>
              <a:t>atau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mengembangkan</a:t>
            </a:r>
            <a:r>
              <a:rPr lang="en-US" sz="2400" dirty="0">
                <a:latin typeface="Sagona" panose="02010004040101010103" pitchFamily="2" charset="0"/>
              </a:rPr>
              <a:t> dan </a:t>
            </a:r>
            <a:r>
              <a:rPr lang="en-US" sz="2400" dirty="0" err="1">
                <a:latin typeface="Sagona" panose="02010004040101010103" pitchFamily="2" charset="0"/>
              </a:rPr>
              <a:t>menganalisis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alternatif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solusi</a:t>
            </a:r>
            <a:endParaRPr lang="en-US" sz="2400" dirty="0">
              <a:latin typeface="Sagona" panose="02010004040101010103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Sagona" panose="02010004040101010103" pitchFamily="2" charset="0"/>
              </a:rPr>
              <a:t>Implementasi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kebijakan</a:t>
            </a:r>
            <a:r>
              <a:rPr lang="en-US" sz="2400" dirty="0">
                <a:latin typeface="Sagona" panose="02010004040101010103" pitchFamily="2" charset="0"/>
              </a:rPr>
              <a:t>: </a:t>
            </a:r>
            <a:r>
              <a:rPr lang="en-US" sz="2400" dirty="0" err="1">
                <a:latin typeface="Sagona" panose="02010004040101010103" pitchFamily="2" charset="0"/>
              </a:rPr>
              <a:t>menjelaskan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kegagalan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implementasi</a:t>
            </a:r>
            <a:r>
              <a:rPr lang="en-US" sz="2400" dirty="0">
                <a:latin typeface="Sagona" panose="02010004040101010103" pitchFamily="2" charset="0"/>
              </a:rPr>
              <a:t> dan </a:t>
            </a:r>
            <a:r>
              <a:rPr lang="en-US" sz="2400" dirty="0" err="1">
                <a:latin typeface="Sagona" panose="02010004040101010103" pitchFamily="2" charset="0"/>
              </a:rPr>
              <a:t>atau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merekomendasikan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desain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implementasi</a:t>
            </a:r>
            <a:r>
              <a:rPr lang="en-US" sz="2400" dirty="0">
                <a:latin typeface="Sagona" panose="02010004040101010103" pitchFamily="2" charset="0"/>
              </a:rPr>
              <a:t> dan monitoring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Sagona" panose="02010004040101010103" pitchFamily="2" charset="0"/>
              </a:rPr>
              <a:t>Evaluasi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kebijakan</a:t>
            </a:r>
            <a:r>
              <a:rPr lang="en-US" sz="2400" dirty="0">
                <a:latin typeface="Sagona" panose="02010004040101010103" pitchFamily="2" charset="0"/>
              </a:rPr>
              <a:t>: </a:t>
            </a:r>
            <a:r>
              <a:rPr lang="en-US" sz="2400" dirty="0" err="1">
                <a:latin typeface="Sagona" panose="02010004040101010103" pitchFamily="2" charset="0"/>
              </a:rPr>
              <a:t>menilai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hasil</a:t>
            </a:r>
            <a:r>
              <a:rPr lang="en-US" sz="2400" dirty="0">
                <a:latin typeface="Sagona" panose="02010004040101010103" pitchFamily="2" charset="0"/>
              </a:rPr>
              <a:t>/</a:t>
            </a:r>
            <a:r>
              <a:rPr lang="en-US" sz="2400" dirty="0" err="1">
                <a:latin typeface="Sagona" panose="02010004040101010103" pitchFamily="2" charset="0"/>
              </a:rPr>
              <a:t>dampak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intervensi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kebijakan</a:t>
            </a:r>
            <a:r>
              <a:rPr lang="en-US" sz="2400" dirty="0">
                <a:latin typeface="Sagona" panose="02010004040101010103" pitchFamily="2" charset="0"/>
              </a:rPr>
              <a:t> dan </a:t>
            </a:r>
            <a:r>
              <a:rPr lang="en-US" sz="2400" dirty="0" err="1">
                <a:latin typeface="Sagona" panose="02010004040101010103" pitchFamily="2" charset="0"/>
              </a:rPr>
              <a:t>atau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mengkritik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nilai</a:t>
            </a:r>
            <a:r>
              <a:rPr lang="en-US" sz="2400" dirty="0">
                <a:latin typeface="Sagona" panose="02010004040101010103" pitchFamily="2" charset="0"/>
              </a:rPr>
              <a:t> </a:t>
            </a:r>
            <a:r>
              <a:rPr lang="en-US" sz="2400" dirty="0" err="1">
                <a:latin typeface="Sagona" panose="02010004040101010103" pitchFamily="2" charset="0"/>
              </a:rPr>
              <a:t>kebijakan</a:t>
            </a:r>
            <a:endParaRPr lang="en-US" sz="2400" dirty="0">
              <a:latin typeface="Sagona" panose="02010004040101010103" pitchFamily="2" charset="0"/>
            </a:endParaRPr>
          </a:p>
        </p:txBody>
      </p:sp>
      <p:pic>
        <p:nvPicPr>
          <p:cNvPr id="2050" name="Picture 2" descr="Knill and Tolsun: five stages of the policy cycle | Download ...">
            <a:extLst>
              <a:ext uri="{FF2B5EF4-FFF2-40B4-BE49-F238E27FC236}">
                <a16:creationId xmlns:a16="http://schemas.microsoft.com/office/drawing/2014/main" id="{EB75EDB3-E8C6-2AF0-42C6-57EB74224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429" y="1995054"/>
            <a:ext cx="2590800" cy="267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67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40978-4162-70B7-E8B1-C6B799C2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247" y="872009"/>
            <a:ext cx="8402000" cy="66985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Sagona" panose="02010004040101010103" pitchFamily="2" charset="0"/>
              </a:rPr>
              <a:t>Konteks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Riset</a:t>
            </a:r>
            <a:r>
              <a:rPr lang="en-US" dirty="0">
                <a:latin typeface="Sagona" panose="02010004040101010103" pitchFamily="2" charset="0"/>
              </a:rPr>
              <a:t> </a:t>
            </a:r>
            <a:r>
              <a:rPr lang="en-US" dirty="0" err="1">
                <a:latin typeface="Sagona" panose="02010004040101010103" pitchFamily="2" charset="0"/>
              </a:rPr>
              <a:t>Kebijakan</a:t>
            </a:r>
            <a:r>
              <a:rPr lang="en-US" dirty="0">
                <a:latin typeface="Sagona" panose="02010004040101010103" pitchFamily="2" charset="0"/>
              </a:rPr>
              <a:t> (</a:t>
            </a:r>
            <a:r>
              <a:rPr lang="en-US" dirty="0" err="1">
                <a:latin typeface="Sagona" panose="02010004040101010103" pitchFamily="2" charset="0"/>
              </a:rPr>
              <a:t>Kingdon</a:t>
            </a:r>
            <a:r>
              <a:rPr lang="en-US" dirty="0">
                <a:latin typeface="Sagona" panose="02010004040101010103" pitchFamily="2" charset="0"/>
              </a:rPr>
              <a:t> 1995)</a:t>
            </a:r>
          </a:p>
        </p:txBody>
      </p:sp>
      <p:pic>
        <p:nvPicPr>
          <p:cNvPr id="1026" name="Picture 2" descr="Multiple streams framework by Kingdon (1995). | Download Scientific Diagram">
            <a:extLst>
              <a:ext uri="{FF2B5EF4-FFF2-40B4-BE49-F238E27FC236}">
                <a16:creationId xmlns:a16="http://schemas.microsoft.com/office/drawing/2014/main" id="{16748799-DD39-81CE-395D-6CF9DDD34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51" y="2100282"/>
            <a:ext cx="8244693" cy="405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76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4014</TotalTime>
  <Words>288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Sagona</vt:lpstr>
      <vt:lpstr>Segoe UI Light</vt:lpstr>
      <vt:lpstr>Office Theme</vt:lpstr>
      <vt:lpstr>Dasar-Dasar  Riset Kebijakan  </vt:lpstr>
      <vt:lpstr>Memaknai Kebijakan Publik</vt:lpstr>
      <vt:lpstr>Riset Kebijakan Dan Analisis Kebijakan</vt:lpstr>
      <vt:lpstr>Riset Kebijakan</vt:lpstr>
      <vt:lpstr>Sifat Riset Kebijakan</vt:lpstr>
      <vt:lpstr>Orientasi Riset Kebijakan</vt:lpstr>
      <vt:lpstr>Metode Riset Kebijakan</vt:lpstr>
      <vt:lpstr>Lokus Riset Kebijakan</vt:lpstr>
      <vt:lpstr>Konteks Riset Kebijakan (Kingdon 1995)</vt:lpstr>
      <vt:lpstr>TANTANGAN RISET KEBIJAKAN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Windows</dc:creator>
  <cp:lastModifiedBy>Gabriel Lele</cp:lastModifiedBy>
  <cp:revision>23</cp:revision>
  <dcterms:created xsi:type="dcterms:W3CDTF">2018-09-20T06:27:05Z</dcterms:created>
  <dcterms:modified xsi:type="dcterms:W3CDTF">2024-03-20T13:29:54Z</dcterms:modified>
</cp:coreProperties>
</file>