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60" r:id="rId4"/>
    <p:sldId id="333" r:id="rId5"/>
    <p:sldId id="339" r:id="rId6"/>
    <p:sldId id="322" r:id="rId7"/>
    <p:sldId id="296" r:id="rId8"/>
    <p:sldId id="327" r:id="rId9"/>
    <p:sldId id="286" r:id="rId10"/>
    <p:sldId id="287" r:id="rId11"/>
    <p:sldId id="331" r:id="rId12"/>
    <p:sldId id="304" r:id="rId13"/>
    <p:sldId id="305" r:id="rId14"/>
    <p:sldId id="307" r:id="rId15"/>
    <p:sldId id="308" r:id="rId16"/>
    <p:sldId id="309" r:id="rId17"/>
    <p:sldId id="265" r:id="rId18"/>
    <p:sldId id="301" r:id="rId19"/>
    <p:sldId id="299" r:id="rId20"/>
    <p:sldId id="310" r:id="rId21"/>
    <p:sldId id="321" r:id="rId22"/>
    <p:sldId id="332" r:id="rId23"/>
    <p:sldId id="338" r:id="rId24"/>
    <p:sldId id="324" r:id="rId25"/>
    <p:sldId id="329" r:id="rId26"/>
    <p:sldId id="335" r:id="rId27"/>
    <p:sldId id="337" r:id="rId28"/>
    <p:sldId id="328" r:id="rId29"/>
    <p:sldId id="33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18"/>
    <p:restoredTop sz="94051"/>
  </p:normalViewPr>
  <p:slideViewPr>
    <p:cSldViewPr snapToGrid="0">
      <p:cViewPr varScale="1">
        <p:scale>
          <a:sx n="85" d="100"/>
          <a:sy n="85" d="100"/>
        </p:scale>
        <p:origin x="184"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2FD7F-04AA-CD40-B1C9-604EF743371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C7C6B96-C4FE-FE46-A4E4-19919F11B959}">
      <dgm:prSet/>
      <dgm:spPr/>
      <dgm:t>
        <a:bodyPr/>
        <a:lstStyle/>
        <a:p>
          <a:r>
            <a:rPr lang="en-US" b="0" dirty="0"/>
            <a:t>Consolidated Framework for Implementation Research (CFIR)</a:t>
          </a:r>
          <a:endParaRPr lang="en-ID" b="0" dirty="0"/>
        </a:p>
      </dgm:t>
    </dgm:pt>
    <dgm:pt modelId="{D15F86B4-0734-F54E-983A-14FBDB8081D7}" type="parTrans" cxnId="{44355DC6-BA58-6240-96A4-D03DBED0AF8F}">
      <dgm:prSet/>
      <dgm:spPr/>
      <dgm:t>
        <a:bodyPr/>
        <a:lstStyle/>
        <a:p>
          <a:endParaRPr lang="en-US"/>
        </a:p>
      </dgm:t>
    </dgm:pt>
    <dgm:pt modelId="{9D4DB011-C837-024D-89DA-21E003FD64C4}" type="sibTrans" cxnId="{44355DC6-BA58-6240-96A4-D03DBED0AF8F}">
      <dgm:prSet/>
      <dgm:spPr/>
      <dgm:t>
        <a:bodyPr/>
        <a:lstStyle/>
        <a:p>
          <a:endParaRPr lang="en-US"/>
        </a:p>
      </dgm:t>
    </dgm:pt>
    <dgm:pt modelId="{B49DCE35-AC7D-CD4A-98AB-362110F7A76A}">
      <dgm:prSet/>
      <dgm:spPr/>
      <dgm:t>
        <a:bodyPr/>
        <a:lstStyle/>
        <a:p>
          <a:r>
            <a:rPr lang="en-US" b="0"/>
            <a:t>RE-AIM</a:t>
          </a:r>
          <a:endParaRPr lang="en-ID" b="0"/>
        </a:p>
      </dgm:t>
    </dgm:pt>
    <dgm:pt modelId="{0F3D0C01-F812-E040-AF8D-D3EE162AB3E2}" type="parTrans" cxnId="{DB862934-89C8-B94E-B4AA-D2690132BA74}">
      <dgm:prSet/>
      <dgm:spPr/>
      <dgm:t>
        <a:bodyPr/>
        <a:lstStyle/>
        <a:p>
          <a:endParaRPr lang="en-US"/>
        </a:p>
      </dgm:t>
    </dgm:pt>
    <dgm:pt modelId="{56E6DEEA-1B55-7B41-AB53-99726BB9772A}" type="sibTrans" cxnId="{DB862934-89C8-B94E-B4AA-D2690132BA74}">
      <dgm:prSet/>
      <dgm:spPr/>
      <dgm:t>
        <a:bodyPr/>
        <a:lstStyle/>
        <a:p>
          <a:endParaRPr lang="en-US"/>
        </a:p>
      </dgm:t>
    </dgm:pt>
    <dgm:pt modelId="{0266C8DF-222D-6344-8361-FC54D2AD4395}">
      <dgm:prSet/>
      <dgm:spPr/>
      <dgm:t>
        <a:bodyPr/>
        <a:lstStyle/>
        <a:p>
          <a:r>
            <a:rPr lang="en-US"/>
            <a:t>NIRN stages of implementation</a:t>
          </a:r>
          <a:endParaRPr lang="en-ID"/>
        </a:p>
      </dgm:t>
    </dgm:pt>
    <dgm:pt modelId="{A1ADA148-7A6C-5F40-8C66-10D3248E7D0A}" type="parTrans" cxnId="{ADBFBFE2-0300-684C-9160-AAECB22A293A}">
      <dgm:prSet/>
      <dgm:spPr/>
      <dgm:t>
        <a:bodyPr/>
        <a:lstStyle/>
        <a:p>
          <a:endParaRPr lang="en-US"/>
        </a:p>
      </dgm:t>
    </dgm:pt>
    <dgm:pt modelId="{8DB006D8-36F5-FD4F-A27C-1DC48EFAFC6B}" type="sibTrans" cxnId="{ADBFBFE2-0300-684C-9160-AAECB22A293A}">
      <dgm:prSet/>
      <dgm:spPr/>
      <dgm:t>
        <a:bodyPr/>
        <a:lstStyle/>
        <a:p>
          <a:endParaRPr lang="en-US"/>
        </a:p>
      </dgm:t>
    </dgm:pt>
    <dgm:pt modelId="{281C599F-4426-8641-A967-35F1E6440588}">
      <dgm:prSet/>
      <dgm:spPr/>
      <dgm:t>
        <a:bodyPr/>
        <a:lstStyle/>
        <a:p>
          <a:r>
            <a:rPr lang="en-US"/>
            <a:t>ADAPT-ITT</a:t>
          </a:r>
          <a:endParaRPr lang="en-ID"/>
        </a:p>
      </dgm:t>
    </dgm:pt>
    <dgm:pt modelId="{A1F73697-44ED-CB49-92CB-75C9D74BED65}" type="parTrans" cxnId="{95F84AA2-6421-ED46-AD30-99EDA790B919}">
      <dgm:prSet/>
      <dgm:spPr/>
      <dgm:t>
        <a:bodyPr/>
        <a:lstStyle/>
        <a:p>
          <a:endParaRPr lang="en-US"/>
        </a:p>
      </dgm:t>
    </dgm:pt>
    <dgm:pt modelId="{392950C3-A28E-A74E-977D-BA33DA51B2EA}" type="sibTrans" cxnId="{95F84AA2-6421-ED46-AD30-99EDA790B919}">
      <dgm:prSet/>
      <dgm:spPr/>
      <dgm:t>
        <a:bodyPr/>
        <a:lstStyle/>
        <a:p>
          <a:endParaRPr lang="en-US"/>
        </a:p>
      </dgm:t>
    </dgm:pt>
    <dgm:pt modelId="{ADB5CCF0-C41F-2C4A-9EC6-BBC456725F08}">
      <dgm:prSet/>
      <dgm:spPr/>
      <dgm:t>
        <a:bodyPr/>
        <a:lstStyle/>
        <a:p>
          <a:r>
            <a:rPr lang="en-US"/>
            <a:t>WHO ExpandNet</a:t>
          </a:r>
          <a:endParaRPr lang="en-ID"/>
        </a:p>
      </dgm:t>
    </dgm:pt>
    <dgm:pt modelId="{75905BAB-B452-7742-8417-95B9095D34B9}" type="parTrans" cxnId="{F0DA70C9-553F-A24C-9A00-1E9C758F14FD}">
      <dgm:prSet/>
      <dgm:spPr/>
      <dgm:t>
        <a:bodyPr/>
        <a:lstStyle/>
        <a:p>
          <a:endParaRPr lang="en-US"/>
        </a:p>
      </dgm:t>
    </dgm:pt>
    <dgm:pt modelId="{7977C0D1-8404-D448-9083-127CC171FE52}" type="sibTrans" cxnId="{F0DA70C9-553F-A24C-9A00-1E9C758F14FD}">
      <dgm:prSet/>
      <dgm:spPr/>
      <dgm:t>
        <a:bodyPr/>
        <a:lstStyle/>
        <a:p>
          <a:endParaRPr lang="en-US"/>
        </a:p>
      </dgm:t>
    </dgm:pt>
    <dgm:pt modelId="{DA8E644F-6031-3941-B567-556B55F60529}" type="pres">
      <dgm:prSet presAssocID="{9992FD7F-04AA-CD40-B1C9-604EF7433714}" presName="diagram" presStyleCnt="0">
        <dgm:presLayoutVars>
          <dgm:dir/>
          <dgm:resizeHandles val="exact"/>
        </dgm:presLayoutVars>
      </dgm:prSet>
      <dgm:spPr/>
    </dgm:pt>
    <dgm:pt modelId="{9150F034-24A5-614B-86BC-92C2517A529C}" type="pres">
      <dgm:prSet presAssocID="{7C7C6B96-C4FE-FE46-A4E4-19919F11B959}" presName="node" presStyleLbl="node1" presStyleIdx="0" presStyleCnt="5">
        <dgm:presLayoutVars>
          <dgm:bulletEnabled val="1"/>
        </dgm:presLayoutVars>
      </dgm:prSet>
      <dgm:spPr/>
    </dgm:pt>
    <dgm:pt modelId="{C46675E4-561A-2F47-A5A0-1BEB05BB7AF4}" type="pres">
      <dgm:prSet presAssocID="{9D4DB011-C837-024D-89DA-21E003FD64C4}" presName="sibTrans" presStyleCnt="0"/>
      <dgm:spPr/>
    </dgm:pt>
    <dgm:pt modelId="{5666C46B-9833-724A-96E5-2582C363627A}" type="pres">
      <dgm:prSet presAssocID="{B49DCE35-AC7D-CD4A-98AB-362110F7A76A}" presName="node" presStyleLbl="node1" presStyleIdx="1" presStyleCnt="5">
        <dgm:presLayoutVars>
          <dgm:bulletEnabled val="1"/>
        </dgm:presLayoutVars>
      </dgm:prSet>
      <dgm:spPr/>
    </dgm:pt>
    <dgm:pt modelId="{EF497ABC-771B-4042-B54D-F4BFD113F3D6}" type="pres">
      <dgm:prSet presAssocID="{56E6DEEA-1B55-7B41-AB53-99726BB9772A}" presName="sibTrans" presStyleCnt="0"/>
      <dgm:spPr/>
    </dgm:pt>
    <dgm:pt modelId="{780E1215-45C0-3842-B9B9-C785CD793288}" type="pres">
      <dgm:prSet presAssocID="{0266C8DF-222D-6344-8361-FC54D2AD4395}" presName="node" presStyleLbl="node1" presStyleIdx="2" presStyleCnt="5">
        <dgm:presLayoutVars>
          <dgm:bulletEnabled val="1"/>
        </dgm:presLayoutVars>
      </dgm:prSet>
      <dgm:spPr/>
    </dgm:pt>
    <dgm:pt modelId="{83278B27-4E67-FB4D-A69D-5E09332CCDC8}" type="pres">
      <dgm:prSet presAssocID="{8DB006D8-36F5-FD4F-A27C-1DC48EFAFC6B}" presName="sibTrans" presStyleCnt="0"/>
      <dgm:spPr/>
    </dgm:pt>
    <dgm:pt modelId="{5A0102D7-95A2-C345-A37B-2EC097D35D62}" type="pres">
      <dgm:prSet presAssocID="{281C599F-4426-8641-A967-35F1E6440588}" presName="node" presStyleLbl="node1" presStyleIdx="3" presStyleCnt="5">
        <dgm:presLayoutVars>
          <dgm:bulletEnabled val="1"/>
        </dgm:presLayoutVars>
      </dgm:prSet>
      <dgm:spPr/>
    </dgm:pt>
    <dgm:pt modelId="{B99AFE02-8CB2-2F45-96E4-0E592C785FCA}" type="pres">
      <dgm:prSet presAssocID="{392950C3-A28E-A74E-977D-BA33DA51B2EA}" presName="sibTrans" presStyleCnt="0"/>
      <dgm:spPr/>
    </dgm:pt>
    <dgm:pt modelId="{D5128DD8-25BE-9C40-B079-27B1348DDBFF}" type="pres">
      <dgm:prSet presAssocID="{ADB5CCF0-C41F-2C4A-9EC6-BBC456725F08}" presName="node" presStyleLbl="node1" presStyleIdx="4" presStyleCnt="5">
        <dgm:presLayoutVars>
          <dgm:bulletEnabled val="1"/>
        </dgm:presLayoutVars>
      </dgm:prSet>
      <dgm:spPr/>
    </dgm:pt>
  </dgm:ptLst>
  <dgm:cxnLst>
    <dgm:cxn modelId="{DB862934-89C8-B94E-B4AA-D2690132BA74}" srcId="{9992FD7F-04AA-CD40-B1C9-604EF7433714}" destId="{B49DCE35-AC7D-CD4A-98AB-362110F7A76A}" srcOrd="1" destOrd="0" parTransId="{0F3D0C01-F812-E040-AF8D-D3EE162AB3E2}" sibTransId="{56E6DEEA-1B55-7B41-AB53-99726BB9772A}"/>
    <dgm:cxn modelId="{FE3A7672-53D2-8348-97AE-F6C73BC23689}" type="presOf" srcId="{0266C8DF-222D-6344-8361-FC54D2AD4395}" destId="{780E1215-45C0-3842-B9B9-C785CD793288}" srcOrd="0" destOrd="0" presId="urn:microsoft.com/office/officeart/2005/8/layout/default"/>
    <dgm:cxn modelId="{A9228090-5E3C-2C44-ADEC-CA6AE58F8AF5}" type="presOf" srcId="{ADB5CCF0-C41F-2C4A-9EC6-BBC456725F08}" destId="{D5128DD8-25BE-9C40-B079-27B1348DDBFF}" srcOrd="0" destOrd="0" presId="urn:microsoft.com/office/officeart/2005/8/layout/default"/>
    <dgm:cxn modelId="{3B953593-5D06-B146-BEBA-8DD2E1F85C9D}" type="presOf" srcId="{281C599F-4426-8641-A967-35F1E6440588}" destId="{5A0102D7-95A2-C345-A37B-2EC097D35D62}" srcOrd="0" destOrd="0" presId="urn:microsoft.com/office/officeart/2005/8/layout/default"/>
    <dgm:cxn modelId="{65FF579F-DE89-5E49-8B79-CBD20A81F822}" type="presOf" srcId="{B49DCE35-AC7D-CD4A-98AB-362110F7A76A}" destId="{5666C46B-9833-724A-96E5-2582C363627A}" srcOrd="0" destOrd="0" presId="urn:microsoft.com/office/officeart/2005/8/layout/default"/>
    <dgm:cxn modelId="{95F84AA2-6421-ED46-AD30-99EDA790B919}" srcId="{9992FD7F-04AA-CD40-B1C9-604EF7433714}" destId="{281C599F-4426-8641-A967-35F1E6440588}" srcOrd="3" destOrd="0" parTransId="{A1F73697-44ED-CB49-92CB-75C9D74BED65}" sibTransId="{392950C3-A28E-A74E-977D-BA33DA51B2EA}"/>
    <dgm:cxn modelId="{44355DC6-BA58-6240-96A4-D03DBED0AF8F}" srcId="{9992FD7F-04AA-CD40-B1C9-604EF7433714}" destId="{7C7C6B96-C4FE-FE46-A4E4-19919F11B959}" srcOrd="0" destOrd="0" parTransId="{D15F86B4-0734-F54E-983A-14FBDB8081D7}" sibTransId="{9D4DB011-C837-024D-89DA-21E003FD64C4}"/>
    <dgm:cxn modelId="{F0DA70C9-553F-A24C-9A00-1E9C758F14FD}" srcId="{9992FD7F-04AA-CD40-B1C9-604EF7433714}" destId="{ADB5CCF0-C41F-2C4A-9EC6-BBC456725F08}" srcOrd="4" destOrd="0" parTransId="{75905BAB-B452-7742-8417-95B9095D34B9}" sibTransId="{7977C0D1-8404-D448-9083-127CC171FE52}"/>
    <dgm:cxn modelId="{9B808DDC-9AB4-1849-BD1A-58F4BD8B7F16}" type="presOf" srcId="{7C7C6B96-C4FE-FE46-A4E4-19919F11B959}" destId="{9150F034-24A5-614B-86BC-92C2517A529C}" srcOrd="0" destOrd="0" presId="urn:microsoft.com/office/officeart/2005/8/layout/default"/>
    <dgm:cxn modelId="{ADBFBFE2-0300-684C-9160-AAECB22A293A}" srcId="{9992FD7F-04AA-CD40-B1C9-604EF7433714}" destId="{0266C8DF-222D-6344-8361-FC54D2AD4395}" srcOrd="2" destOrd="0" parTransId="{A1ADA148-7A6C-5F40-8C66-10D3248E7D0A}" sibTransId="{8DB006D8-36F5-FD4F-A27C-1DC48EFAFC6B}"/>
    <dgm:cxn modelId="{17CD17EA-1130-594F-B220-1D7C68B66448}" type="presOf" srcId="{9992FD7F-04AA-CD40-B1C9-604EF7433714}" destId="{DA8E644F-6031-3941-B567-556B55F60529}" srcOrd="0" destOrd="0" presId="urn:microsoft.com/office/officeart/2005/8/layout/default"/>
    <dgm:cxn modelId="{60D103C5-CE5B-6146-8B29-8199FCC37861}" type="presParOf" srcId="{DA8E644F-6031-3941-B567-556B55F60529}" destId="{9150F034-24A5-614B-86BC-92C2517A529C}" srcOrd="0" destOrd="0" presId="urn:microsoft.com/office/officeart/2005/8/layout/default"/>
    <dgm:cxn modelId="{3D8D4204-3405-0B44-948D-A2FD49969D00}" type="presParOf" srcId="{DA8E644F-6031-3941-B567-556B55F60529}" destId="{C46675E4-561A-2F47-A5A0-1BEB05BB7AF4}" srcOrd="1" destOrd="0" presId="urn:microsoft.com/office/officeart/2005/8/layout/default"/>
    <dgm:cxn modelId="{B376BFC6-49C2-8347-B324-27AAB6E09710}" type="presParOf" srcId="{DA8E644F-6031-3941-B567-556B55F60529}" destId="{5666C46B-9833-724A-96E5-2582C363627A}" srcOrd="2" destOrd="0" presId="urn:microsoft.com/office/officeart/2005/8/layout/default"/>
    <dgm:cxn modelId="{DA7B87A6-1FA6-5C4F-A36F-0F8FE4C575E6}" type="presParOf" srcId="{DA8E644F-6031-3941-B567-556B55F60529}" destId="{EF497ABC-771B-4042-B54D-F4BFD113F3D6}" srcOrd="3" destOrd="0" presId="urn:microsoft.com/office/officeart/2005/8/layout/default"/>
    <dgm:cxn modelId="{B83826A6-FC97-724B-93D5-F12FE639E0C0}" type="presParOf" srcId="{DA8E644F-6031-3941-B567-556B55F60529}" destId="{780E1215-45C0-3842-B9B9-C785CD793288}" srcOrd="4" destOrd="0" presId="urn:microsoft.com/office/officeart/2005/8/layout/default"/>
    <dgm:cxn modelId="{8928DA46-2A3C-BF44-9AB7-B9505431F83F}" type="presParOf" srcId="{DA8E644F-6031-3941-B567-556B55F60529}" destId="{83278B27-4E67-FB4D-A69D-5E09332CCDC8}" srcOrd="5" destOrd="0" presId="urn:microsoft.com/office/officeart/2005/8/layout/default"/>
    <dgm:cxn modelId="{14A46A86-7350-A946-AB68-FAC030E61818}" type="presParOf" srcId="{DA8E644F-6031-3941-B567-556B55F60529}" destId="{5A0102D7-95A2-C345-A37B-2EC097D35D62}" srcOrd="6" destOrd="0" presId="urn:microsoft.com/office/officeart/2005/8/layout/default"/>
    <dgm:cxn modelId="{2F2C6D59-D883-AA41-8DB5-A80B3A6A2910}" type="presParOf" srcId="{DA8E644F-6031-3941-B567-556B55F60529}" destId="{B99AFE02-8CB2-2F45-96E4-0E592C785FCA}" srcOrd="7" destOrd="0" presId="urn:microsoft.com/office/officeart/2005/8/layout/default"/>
    <dgm:cxn modelId="{D125081B-3C56-AF45-975A-8F29CB9653FE}" type="presParOf" srcId="{DA8E644F-6031-3941-B567-556B55F60529}" destId="{D5128DD8-25BE-9C40-B079-27B1348DDBF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E5B2C8-4A96-8B47-86D8-1CE1838A32E6}"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E9AD240E-539D-CB4C-AF2B-EBDE667D16BA}">
      <dgm:prSet phldrT="[Text]"/>
      <dgm:spPr/>
      <dgm:t>
        <a:bodyPr/>
        <a:lstStyle/>
        <a:p>
          <a:r>
            <a:rPr lang="en-US" dirty="0"/>
            <a:t>Reach</a:t>
          </a:r>
        </a:p>
      </dgm:t>
    </dgm:pt>
    <dgm:pt modelId="{017FD8CA-80CA-1543-92D3-755814BCDE73}" type="parTrans" cxnId="{3DF5C6C8-D5E2-AF4F-A57A-EEEBB7A11DB5}">
      <dgm:prSet/>
      <dgm:spPr/>
      <dgm:t>
        <a:bodyPr/>
        <a:lstStyle/>
        <a:p>
          <a:endParaRPr lang="en-US"/>
        </a:p>
      </dgm:t>
    </dgm:pt>
    <dgm:pt modelId="{272371BA-F044-1E4E-91A4-F860F6AEB97F}" type="sibTrans" cxnId="{3DF5C6C8-D5E2-AF4F-A57A-EEEBB7A11DB5}">
      <dgm:prSet/>
      <dgm:spPr/>
      <dgm:t>
        <a:bodyPr/>
        <a:lstStyle/>
        <a:p>
          <a:endParaRPr lang="en-US"/>
        </a:p>
      </dgm:t>
    </dgm:pt>
    <dgm:pt modelId="{B571A2CD-241B-5945-9B2D-74D1E0860092}">
      <dgm:prSet phldrT="[Text]"/>
      <dgm:spPr/>
      <dgm:t>
        <a:bodyPr/>
        <a:lstStyle/>
        <a:p>
          <a:r>
            <a:rPr lang="en-US" dirty="0"/>
            <a:t>Effectiveness</a:t>
          </a:r>
        </a:p>
      </dgm:t>
    </dgm:pt>
    <dgm:pt modelId="{B7028355-0C99-6941-97B1-40186841FB07}" type="parTrans" cxnId="{8C2BE756-F251-3B42-B25E-7873972A1FA3}">
      <dgm:prSet/>
      <dgm:spPr/>
      <dgm:t>
        <a:bodyPr/>
        <a:lstStyle/>
        <a:p>
          <a:endParaRPr lang="en-US"/>
        </a:p>
      </dgm:t>
    </dgm:pt>
    <dgm:pt modelId="{990DC5CF-3F29-4143-A500-2CC76FCDF9E1}" type="sibTrans" cxnId="{8C2BE756-F251-3B42-B25E-7873972A1FA3}">
      <dgm:prSet/>
      <dgm:spPr/>
      <dgm:t>
        <a:bodyPr/>
        <a:lstStyle/>
        <a:p>
          <a:endParaRPr lang="en-US"/>
        </a:p>
      </dgm:t>
    </dgm:pt>
    <dgm:pt modelId="{6A71D67C-A5A9-3440-A157-2AE822531B21}">
      <dgm:prSet phldrT="[Text]"/>
      <dgm:spPr/>
      <dgm:t>
        <a:bodyPr/>
        <a:lstStyle/>
        <a:p>
          <a:r>
            <a:rPr lang="en-US" dirty="0"/>
            <a:t>Adoption</a:t>
          </a:r>
        </a:p>
      </dgm:t>
    </dgm:pt>
    <dgm:pt modelId="{3CC48923-2F4F-1841-A69F-A0B70571CE4D}" type="parTrans" cxnId="{6ABDE17C-85F7-DD49-B946-BBE01D32DAC2}">
      <dgm:prSet/>
      <dgm:spPr/>
      <dgm:t>
        <a:bodyPr/>
        <a:lstStyle/>
        <a:p>
          <a:endParaRPr lang="en-US"/>
        </a:p>
      </dgm:t>
    </dgm:pt>
    <dgm:pt modelId="{AEB72857-D4D9-6945-8F93-0C182A3D755F}" type="sibTrans" cxnId="{6ABDE17C-85F7-DD49-B946-BBE01D32DAC2}">
      <dgm:prSet/>
      <dgm:spPr/>
      <dgm:t>
        <a:bodyPr/>
        <a:lstStyle/>
        <a:p>
          <a:endParaRPr lang="en-US"/>
        </a:p>
      </dgm:t>
    </dgm:pt>
    <dgm:pt modelId="{46980250-9CD6-CD46-8891-0FCB2BB9839D}">
      <dgm:prSet phldrT="[Text]"/>
      <dgm:spPr/>
      <dgm:t>
        <a:bodyPr/>
        <a:lstStyle/>
        <a:p>
          <a:r>
            <a:rPr lang="en-US" dirty="0"/>
            <a:t>Implementation consistency/cost/adoption</a:t>
          </a:r>
        </a:p>
      </dgm:t>
    </dgm:pt>
    <dgm:pt modelId="{BDABF1E9-3010-2443-A5B2-C3D50C76B985}" type="parTrans" cxnId="{A237FA78-FE16-EA4A-885C-109538C1F93D}">
      <dgm:prSet/>
      <dgm:spPr/>
      <dgm:t>
        <a:bodyPr/>
        <a:lstStyle/>
        <a:p>
          <a:endParaRPr lang="en-US"/>
        </a:p>
      </dgm:t>
    </dgm:pt>
    <dgm:pt modelId="{EA625984-F78C-554E-ADE0-7F74288DAF25}" type="sibTrans" cxnId="{A237FA78-FE16-EA4A-885C-109538C1F93D}">
      <dgm:prSet/>
      <dgm:spPr/>
      <dgm:t>
        <a:bodyPr/>
        <a:lstStyle/>
        <a:p>
          <a:endParaRPr lang="en-US"/>
        </a:p>
      </dgm:t>
    </dgm:pt>
    <dgm:pt modelId="{EC8BB23E-91C6-9A4B-9197-6870AB5F0291}">
      <dgm:prSet phldrT="[Text]"/>
      <dgm:spPr/>
      <dgm:t>
        <a:bodyPr/>
        <a:lstStyle/>
        <a:p>
          <a:r>
            <a:rPr lang="en-US" dirty="0"/>
            <a:t>Maintenance/sustainment</a:t>
          </a:r>
        </a:p>
      </dgm:t>
    </dgm:pt>
    <dgm:pt modelId="{54690F75-F4A8-C24B-B299-518877060052}" type="parTrans" cxnId="{DDE04247-C592-E049-B9F1-38A58AA74023}">
      <dgm:prSet/>
      <dgm:spPr/>
      <dgm:t>
        <a:bodyPr/>
        <a:lstStyle/>
        <a:p>
          <a:endParaRPr lang="en-US"/>
        </a:p>
      </dgm:t>
    </dgm:pt>
    <dgm:pt modelId="{74550A7F-F146-0C45-A069-0CF291BAA9AB}" type="sibTrans" cxnId="{DDE04247-C592-E049-B9F1-38A58AA74023}">
      <dgm:prSet/>
      <dgm:spPr/>
      <dgm:t>
        <a:bodyPr/>
        <a:lstStyle/>
        <a:p>
          <a:endParaRPr lang="en-US"/>
        </a:p>
      </dgm:t>
    </dgm:pt>
    <dgm:pt modelId="{1A52BC4B-C3BE-2148-ACCE-49D46A7FFA5D}" type="pres">
      <dgm:prSet presAssocID="{0CE5B2C8-4A96-8B47-86D8-1CE1838A32E6}" presName="diagram" presStyleCnt="0">
        <dgm:presLayoutVars>
          <dgm:dir/>
          <dgm:resizeHandles val="exact"/>
        </dgm:presLayoutVars>
      </dgm:prSet>
      <dgm:spPr/>
    </dgm:pt>
    <dgm:pt modelId="{3A680050-4B54-F14E-8C8D-B3A270A475F5}" type="pres">
      <dgm:prSet presAssocID="{E9AD240E-539D-CB4C-AF2B-EBDE667D16BA}" presName="node" presStyleLbl="node1" presStyleIdx="0" presStyleCnt="5">
        <dgm:presLayoutVars>
          <dgm:bulletEnabled val="1"/>
        </dgm:presLayoutVars>
      </dgm:prSet>
      <dgm:spPr/>
    </dgm:pt>
    <dgm:pt modelId="{258CBE96-6987-C44D-9B8A-A6E0089D8E0A}" type="pres">
      <dgm:prSet presAssocID="{272371BA-F044-1E4E-91A4-F860F6AEB97F}" presName="sibTrans" presStyleCnt="0"/>
      <dgm:spPr/>
    </dgm:pt>
    <dgm:pt modelId="{77A3ACBA-CE36-D445-BC77-E1E74877D667}" type="pres">
      <dgm:prSet presAssocID="{B571A2CD-241B-5945-9B2D-74D1E0860092}" presName="node" presStyleLbl="node1" presStyleIdx="1" presStyleCnt="5">
        <dgm:presLayoutVars>
          <dgm:bulletEnabled val="1"/>
        </dgm:presLayoutVars>
      </dgm:prSet>
      <dgm:spPr/>
    </dgm:pt>
    <dgm:pt modelId="{0C47B995-F770-2D44-AD4B-A328CF2CF730}" type="pres">
      <dgm:prSet presAssocID="{990DC5CF-3F29-4143-A500-2CC76FCDF9E1}" presName="sibTrans" presStyleCnt="0"/>
      <dgm:spPr/>
    </dgm:pt>
    <dgm:pt modelId="{AD81B16A-4339-3F45-ABB9-E52FDE350A71}" type="pres">
      <dgm:prSet presAssocID="{6A71D67C-A5A9-3440-A157-2AE822531B21}" presName="node" presStyleLbl="node1" presStyleIdx="2" presStyleCnt="5">
        <dgm:presLayoutVars>
          <dgm:bulletEnabled val="1"/>
        </dgm:presLayoutVars>
      </dgm:prSet>
      <dgm:spPr/>
    </dgm:pt>
    <dgm:pt modelId="{48AF5A19-BE12-7B49-B163-CBCA601DEE20}" type="pres">
      <dgm:prSet presAssocID="{AEB72857-D4D9-6945-8F93-0C182A3D755F}" presName="sibTrans" presStyleCnt="0"/>
      <dgm:spPr/>
    </dgm:pt>
    <dgm:pt modelId="{EE9D3B6F-7792-474E-AF1B-43DBA3DAA134}" type="pres">
      <dgm:prSet presAssocID="{46980250-9CD6-CD46-8891-0FCB2BB9839D}" presName="node" presStyleLbl="node1" presStyleIdx="3" presStyleCnt="5">
        <dgm:presLayoutVars>
          <dgm:bulletEnabled val="1"/>
        </dgm:presLayoutVars>
      </dgm:prSet>
      <dgm:spPr/>
    </dgm:pt>
    <dgm:pt modelId="{65F9ACA5-9221-384E-BD4C-AB0E806BD8D0}" type="pres">
      <dgm:prSet presAssocID="{EA625984-F78C-554E-ADE0-7F74288DAF25}" presName="sibTrans" presStyleCnt="0"/>
      <dgm:spPr/>
    </dgm:pt>
    <dgm:pt modelId="{BDDC7FC8-0C7A-544F-9528-FA1B203BA09B}" type="pres">
      <dgm:prSet presAssocID="{EC8BB23E-91C6-9A4B-9197-6870AB5F0291}" presName="node" presStyleLbl="node1" presStyleIdx="4" presStyleCnt="5">
        <dgm:presLayoutVars>
          <dgm:bulletEnabled val="1"/>
        </dgm:presLayoutVars>
      </dgm:prSet>
      <dgm:spPr/>
    </dgm:pt>
  </dgm:ptLst>
  <dgm:cxnLst>
    <dgm:cxn modelId="{F8A0C73F-B2E8-954C-ADFC-9A1EE2B60F2F}" type="presOf" srcId="{B571A2CD-241B-5945-9B2D-74D1E0860092}" destId="{77A3ACBA-CE36-D445-BC77-E1E74877D667}" srcOrd="0" destOrd="0" presId="urn:microsoft.com/office/officeart/2005/8/layout/default"/>
    <dgm:cxn modelId="{DDE04247-C592-E049-B9F1-38A58AA74023}" srcId="{0CE5B2C8-4A96-8B47-86D8-1CE1838A32E6}" destId="{EC8BB23E-91C6-9A4B-9197-6870AB5F0291}" srcOrd="4" destOrd="0" parTransId="{54690F75-F4A8-C24B-B299-518877060052}" sibTransId="{74550A7F-F146-0C45-A069-0CF291BAA9AB}"/>
    <dgm:cxn modelId="{D3581B4B-A7F7-2A47-B564-5DB166A68777}" type="presOf" srcId="{EC8BB23E-91C6-9A4B-9197-6870AB5F0291}" destId="{BDDC7FC8-0C7A-544F-9528-FA1B203BA09B}" srcOrd="0" destOrd="0" presId="urn:microsoft.com/office/officeart/2005/8/layout/default"/>
    <dgm:cxn modelId="{8C2BE756-F251-3B42-B25E-7873972A1FA3}" srcId="{0CE5B2C8-4A96-8B47-86D8-1CE1838A32E6}" destId="{B571A2CD-241B-5945-9B2D-74D1E0860092}" srcOrd="1" destOrd="0" parTransId="{B7028355-0C99-6941-97B1-40186841FB07}" sibTransId="{990DC5CF-3F29-4143-A500-2CC76FCDF9E1}"/>
    <dgm:cxn modelId="{A237FA78-FE16-EA4A-885C-109538C1F93D}" srcId="{0CE5B2C8-4A96-8B47-86D8-1CE1838A32E6}" destId="{46980250-9CD6-CD46-8891-0FCB2BB9839D}" srcOrd="3" destOrd="0" parTransId="{BDABF1E9-3010-2443-A5B2-C3D50C76B985}" sibTransId="{EA625984-F78C-554E-ADE0-7F74288DAF25}"/>
    <dgm:cxn modelId="{6ABDE17C-85F7-DD49-B946-BBE01D32DAC2}" srcId="{0CE5B2C8-4A96-8B47-86D8-1CE1838A32E6}" destId="{6A71D67C-A5A9-3440-A157-2AE822531B21}" srcOrd="2" destOrd="0" parTransId="{3CC48923-2F4F-1841-A69F-A0B70571CE4D}" sibTransId="{AEB72857-D4D9-6945-8F93-0C182A3D755F}"/>
    <dgm:cxn modelId="{3537D69F-2397-384F-8382-35FDB975A2F9}" type="presOf" srcId="{46980250-9CD6-CD46-8891-0FCB2BB9839D}" destId="{EE9D3B6F-7792-474E-AF1B-43DBA3DAA134}" srcOrd="0" destOrd="0" presId="urn:microsoft.com/office/officeart/2005/8/layout/default"/>
    <dgm:cxn modelId="{0CA7D4B3-D514-A14B-AF5A-4FC9A5C37D9E}" type="presOf" srcId="{E9AD240E-539D-CB4C-AF2B-EBDE667D16BA}" destId="{3A680050-4B54-F14E-8C8D-B3A270A475F5}" srcOrd="0" destOrd="0" presId="urn:microsoft.com/office/officeart/2005/8/layout/default"/>
    <dgm:cxn modelId="{E5C1B6BB-868C-8D42-9DF1-4F6FD4C48DAD}" type="presOf" srcId="{0CE5B2C8-4A96-8B47-86D8-1CE1838A32E6}" destId="{1A52BC4B-C3BE-2148-ACCE-49D46A7FFA5D}" srcOrd="0" destOrd="0" presId="urn:microsoft.com/office/officeart/2005/8/layout/default"/>
    <dgm:cxn modelId="{3DF5C6C8-D5E2-AF4F-A57A-EEEBB7A11DB5}" srcId="{0CE5B2C8-4A96-8B47-86D8-1CE1838A32E6}" destId="{E9AD240E-539D-CB4C-AF2B-EBDE667D16BA}" srcOrd="0" destOrd="0" parTransId="{017FD8CA-80CA-1543-92D3-755814BCDE73}" sibTransId="{272371BA-F044-1E4E-91A4-F860F6AEB97F}"/>
    <dgm:cxn modelId="{E7F1E8D6-E063-2A4B-8FA3-44B85BA2950C}" type="presOf" srcId="{6A71D67C-A5A9-3440-A157-2AE822531B21}" destId="{AD81B16A-4339-3F45-ABB9-E52FDE350A71}" srcOrd="0" destOrd="0" presId="urn:microsoft.com/office/officeart/2005/8/layout/default"/>
    <dgm:cxn modelId="{59357FE7-5423-FC49-8D8D-68A2EA8DE4A8}" type="presParOf" srcId="{1A52BC4B-C3BE-2148-ACCE-49D46A7FFA5D}" destId="{3A680050-4B54-F14E-8C8D-B3A270A475F5}" srcOrd="0" destOrd="0" presId="urn:microsoft.com/office/officeart/2005/8/layout/default"/>
    <dgm:cxn modelId="{01F43C8A-D7A2-0342-9D34-B74A68A291C9}" type="presParOf" srcId="{1A52BC4B-C3BE-2148-ACCE-49D46A7FFA5D}" destId="{258CBE96-6987-C44D-9B8A-A6E0089D8E0A}" srcOrd="1" destOrd="0" presId="urn:microsoft.com/office/officeart/2005/8/layout/default"/>
    <dgm:cxn modelId="{C6C8736E-6B75-204B-8A40-01FE77BD7CFD}" type="presParOf" srcId="{1A52BC4B-C3BE-2148-ACCE-49D46A7FFA5D}" destId="{77A3ACBA-CE36-D445-BC77-E1E74877D667}" srcOrd="2" destOrd="0" presId="urn:microsoft.com/office/officeart/2005/8/layout/default"/>
    <dgm:cxn modelId="{1DD70A81-EC76-3146-8D1D-7B3BCE1ABBD5}" type="presParOf" srcId="{1A52BC4B-C3BE-2148-ACCE-49D46A7FFA5D}" destId="{0C47B995-F770-2D44-AD4B-A328CF2CF730}" srcOrd="3" destOrd="0" presId="urn:microsoft.com/office/officeart/2005/8/layout/default"/>
    <dgm:cxn modelId="{F4413A9A-2BC4-D24F-8717-6B046E18C351}" type="presParOf" srcId="{1A52BC4B-C3BE-2148-ACCE-49D46A7FFA5D}" destId="{AD81B16A-4339-3F45-ABB9-E52FDE350A71}" srcOrd="4" destOrd="0" presId="urn:microsoft.com/office/officeart/2005/8/layout/default"/>
    <dgm:cxn modelId="{932F317E-38F0-5643-BD23-715C4FBBBD2A}" type="presParOf" srcId="{1A52BC4B-C3BE-2148-ACCE-49D46A7FFA5D}" destId="{48AF5A19-BE12-7B49-B163-CBCA601DEE20}" srcOrd="5" destOrd="0" presId="urn:microsoft.com/office/officeart/2005/8/layout/default"/>
    <dgm:cxn modelId="{56C94C95-6758-A54E-9A66-F12F5AF77FC4}" type="presParOf" srcId="{1A52BC4B-C3BE-2148-ACCE-49D46A7FFA5D}" destId="{EE9D3B6F-7792-474E-AF1B-43DBA3DAA134}" srcOrd="6" destOrd="0" presId="urn:microsoft.com/office/officeart/2005/8/layout/default"/>
    <dgm:cxn modelId="{E308040D-760A-9349-A228-D83741AFB112}" type="presParOf" srcId="{1A52BC4B-C3BE-2148-ACCE-49D46A7FFA5D}" destId="{65F9ACA5-9221-384E-BD4C-AB0E806BD8D0}" srcOrd="7" destOrd="0" presId="urn:microsoft.com/office/officeart/2005/8/layout/default"/>
    <dgm:cxn modelId="{20EC429F-271E-DE40-8456-C2816121FB68}" type="presParOf" srcId="{1A52BC4B-C3BE-2148-ACCE-49D46A7FFA5D}" destId="{BDDC7FC8-0C7A-544F-9528-FA1B203BA09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C9278F-7617-2C49-9E80-28341EBCC621}" type="doc">
      <dgm:prSet loTypeId="urn:microsoft.com/office/officeart/2005/8/layout/default" loCatId="" qsTypeId="urn:microsoft.com/office/officeart/2005/8/quickstyle/simple1" qsCatId="simple" csTypeId="urn:microsoft.com/office/officeart/2005/8/colors/accent0_1" csCatId="mainScheme" phldr="1"/>
      <dgm:spPr/>
      <dgm:t>
        <a:bodyPr/>
        <a:lstStyle/>
        <a:p>
          <a:endParaRPr lang="en-US"/>
        </a:p>
      </dgm:t>
    </dgm:pt>
    <dgm:pt modelId="{61677D9A-7C52-C346-BC10-0B22AD02906E}">
      <dgm:prSet/>
      <dgm:spPr/>
      <dgm:t>
        <a:bodyPr/>
        <a:lstStyle/>
        <a:p>
          <a:pPr rtl="0"/>
          <a:r>
            <a:rPr lang="en-US" dirty="0"/>
            <a:t>Pragmatic Trials</a:t>
          </a:r>
        </a:p>
      </dgm:t>
    </dgm:pt>
    <dgm:pt modelId="{17D1F940-B0FD-0147-95EA-BD0F767434A5}" type="parTrans" cxnId="{1253881B-5367-7F4B-AC65-301DD37732B3}">
      <dgm:prSet/>
      <dgm:spPr/>
      <dgm:t>
        <a:bodyPr/>
        <a:lstStyle/>
        <a:p>
          <a:endParaRPr lang="en-US"/>
        </a:p>
      </dgm:t>
    </dgm:pt>
    <dgm:pt modelId="{B0E0A332-4D01-CE47-AC71-B44184233D61}" type="sibTrans" cxnId="{1253881B-5367-7F4B-AC65-301DD37732B3}">
      <dgm:prSet/>
      <dgm:spPr/>
      <dgm:t>
        <a:bodyPr/>
        <a:lstStyle/>
        <a:p>
          <a:endParaRPr lang="en-US"/>
        </a:p>
      </dgm:t>
    </dgm:pt>
    <dgm:pt modelId="{4A5F20F5-D32D-634D-8ED5-79360E15A36C}">
      <dgm:prSet/>
      <dgm:spPr/>
      <dgm:t>
        <a:bodyPr/>
        <a:lstStyle/>
        <a:p>
          <a:pPr rtl="0"/>
          <a:r>
            <a:rPr lang="en-US" dirty="0"/>
            <a:t>Effectiveness-Implementation Hybrid Trials</a:t>
          </a:r>
        </a:p>
      </dgm:t>
    </dgm:pt>
    <dgm:pt modelId="{F986DE33-A0DB-B74C-A913-5BBF15482E45}" type="parTrans" cxnId="{7356509B-850B-734F-AB1D-B823A118C64A}">
      <dgm:prSet/>
      <dgm:spPr/>
      <dgm:t>
        <a:bodyPr/>
        <a:lstStyle/>
        <a:p>
          <a:endParaRPr lang="en-US"/>
        </a:p>
      </dgm:t>
    </dgm:pt>
    <dgm:pt modelId="{CCB85F79-64F3-B64D-B54B-27828F1D8BCC}" type="sibTrans" cxnId="{7356509B-850B-734F-AB1D-B823A118C64A}">
      <dgm:prSet/>
      <dgm:spPr/>
      <dgm:t>
        <a:bodyPr/>
        <a:lstStyle/>
        <a:p>
          <a:endParaRPr lang="en-US"/>
        </a:p>
      </dgm:t>
    </dgm:pt>
    <dgm:pt modelId="{62C72816-7235-2644-B57B-C197793199CC}">
      <dgm:prSet/>
      <dgm:spPr/>
      <dgm:t>
        <a:bodyPr/>
        <a:lstStyle/>
        <a:p>
          <a:pPr rtl="0"/>
          <a:r>
            <a:rPr lang="en-US"/>
            <a:t>Quality Improvement Studies</a:t>
          </a:r>
        </a:p>
      </dgm:t>
    </dgm:pt>
    <dgm:pt modelId="{83859F47-49D7-544D-AF70-229B6C7425BD}" type="parTrans" cxnId="{417AA7C2-5B0A-7042-B09A-C997D2413BD9}">
      <dgm:prSet/>
      <dgm:spPr/>
      <dgm:t>
        <a:bodyPr/>
        <a:lstStyle/>
        <a:p>
          <a:endParaRPr lang="en-US"/>
        </a:p>
      </dgm:t>
    </dgm:pt>
    <dgm:pt modelId="{AE81A0F3-3D21-7A44-9947-140CCA209675}" type="sibTrans" cxnId="{417AA7C2-5B0A-7042-B09A-C997D2413BD9}">
      <dgm:prSet/>
      <dgm:spPr/>
      <dgm:t>
        <a:bodyPr/>
        <a:lstStyle/>
        <a:p>
          <a:endParaRPr lang="en-US"/>
        </a:p>
      </dgm:t>
    </dgm:pt>
    <dgm:pt modelId="{62FB2462-1697-3A45-AB68-6CC95DCE80B2}">
      <dgm:prSet/>
      <dgm:spPr/>
      <dgm:t>
        <a:bodyPr/>
        <a:lstStyle/>
        <a:p>
          <a:pPr rtl="0"/>
          <a:r>
            <a:rPr lang="en-US" dirty="0"/>
            <a:t>Participatory Action Research</a:t>
          </a:r>
        </a:p>
      </dgm:t>
    </dgm:pt>
    <dgm:pt modelId="{72B56749-CFBE-4848-A381-9C69B4F02250}" type="parTrans" cxnId="{49DAD2DF-F5E7-8243-BC00-0E8511752101}">
      <dgm:prSet/>
      <dgm:spPr/>
      <dgm:t>
        <a:bodyPr/>
        <a:lstStyle/>
        <a:p>
          <a:endParaRPr lang="en-US"/>
        </a:p>
      </dgm:t>
    </dgm:pt>
    <dgm:pt modelId="{2D44967C-A9BE-7549-B551-616ED222EA86}" type="sibTrans" cxnId="{49DAD2DF-F5E7-8243-BC00-0E8511752101}">
      <dgm:prSet/>
      <dgm:spPr/>
      <dgm:t>
        <a:bodyPr/>
        <a:lstStyle/>
        <a:p>
          <a:endParaRPr lang="en-US"/>
        </a:p>
      </dgm:t>
    </dgm:pt>
    <dgm:pt modelId="{72E823DD-4F3C-AA48-8923-A0A48F78FFC5}">
      <dgm:prSet/>
      <dgm:spPr/>
      <dgm:t>
        <a:bodyPr/>
        <a:lstStyle/>
        <a:p>
          <a:pPr rtl="0"/>
          <a:r>
            <a:rPr lang="en-US" dirty="0"/>
            <a:t>Realist Review</a:t>
          </a:r>
        </a:p>
      </dgm:t>
    </dgm:pt>
    <dgm:pt modelId="{A1431059-D617-8A45-A7AB-7010D7F22178}" type="parTrans" cxnId="{3C92A55C-8A59-974C-A4D2-A896958CF26A}">
      <dgm:prSet/>
      <dgm:spPr/>
      <dgm:t>
        <a:bodyPr/>
        <a:lstStyle/>
        <a:p>
          <a:endParaRPr lang="en-US"/>
        </a:p>
      </dgm:t>
    </dgm:pt>
    <dgm:pt modelId="{9A4B42B7-8034-E94F-98F7-075936D2DBB7}" type="sibTrans" cxnId="{3C92A55C-8A59-974C-A4D2-A896958CF26A}">
      <dgm:prSet/>
      <dgm:spPr/>
      <dgm:t>
        <a:bodyPr/>
        <a:lstStyle/>
        <a:p>
          <a:endParaRPr lang="en-US"/>
        </a:p>
      </dgm:t>
    </dgm:pt>
    <dgm:pt modelId="{2BC6B22D-FEF6-8B4F-B5F5-1C4EF98094FC}">
      <dgm:prSet/>
      <dgm:spPr/>
      <dgm:t>
        <a:bodyPr/>
        <a:lstStyle/>
        <a:p>
          <a:pPr rtl="0"/>
          <a:r>
            <a:rPr lang="en-US" dirty="0"/>
            <a:t>Mixed Methods</a:t>
          </a:r>
        </a:p>
      </dgm:t>
    </dgm:pt>
    <dgm:pt modelId="{F7B58EF2-10F2-6E4F-8FA7-1F29F7A3008A}" type="parTrans" cxnId="{41661CD8-E285-9341-8CF5-C0DE37A43CE1}">
      <dgm:prSet/>
      <dgm:spPr/>
      <dgm:t>
        <a:bodyPr/>
        <a:lstStyle/>
        <a:p>
          <a:endParaRPr lang="en-US"/>
        </a:p>
      </dgm:t>
    </dgm:pt>
    <dgm:pt modelId="{CD2530F3-6EDE-994B-862A-4A9D8666EAA2}" type="sibTrans" cxnId="{41661CD8-E285-9341-8CF5-C0DE37A43CE1}">
      <dgm:prSet/>
      <dgm:spPr/>
      <dgm:t>
        <a:bodyPr/>
        <a:lstStyle/>
        <a:p>
          <a:endParaRPr lang="en-US"/>
        </a:p>
      </dgm:t>
    </dgm:pt>
    <dgm:pt modelId="{2B8F8D38-3BBA-3E42-BB8A-9168B7879658}">
      <dgm:prSet/>
      <dgm:spPr/>
      <dgm:t>
        <a:bodyPr/>
        <a:lstStyle/>
        <a:p>
          <a:pPr rtl="0"/>
          <a:r>
            <a:rPr lang="en-US" dirty="0"/>
            <a:t>Stepped Wedge Cluster RCT</a:t>
          </a:r>
        </a:p>
      </dgm:t>
    </dgm:pt>
    <dgm:pt modelId="{0C790975-F92F-2740-9C19-296A6BEA618C}" type="parTrans" cxnId="{F0EE3B48-B6DC-4544-A545-A7CFB622D1B1}">
      <dgm:prSet/>
      <dgm:spPr/>
      <dgm:t>
        <a:bodyPr/>
        <a:lstStyle/>
        <a:p>
          <a:endParaRPr lang="en-US"/>
        </a:p>
      </dgm:t>
    </dgm:pt>
    <dgm:pt modelId="{FF4338C8-B98B-634E-A05A-E7DE8B3692CE}" type="sibTrans" cxnId="{F0EE3B48-B6DC-4544-A545-A7CFB622D1B1}">
      <dgm:prSet/>
      <dgm:spPr/>
      <dgm:t>
        <a:bodyPr/>
        <a:lstStyle/>
        <a:p>
          <a:endParaRPr lang="en-US"/>
        </a:p>
      </dgm:t>
    </dgm:pt>
    <dgm:pt modelId="{58B6FE30-60D0-9A47-9128-CE99F4D8A091}" type="pres">
      <dgm:prSet presAssocID="{7DC9278F-7617-2C49-9E80-28341EBCC621}" presName="diagram" presStyleCnt="0">
        <dgm:presLayoutVars>
          <dgm:dir/>
          <dgm:resizeHandles val="exact"/>
        </dgm:presLayoutVars>
      </dgm:prSet>
      <dgm:spPr/>
    </dgm:pt>
    <dgm:pt modelId="{15199180-B94F-5E40-B61E-03910BE65934}" type="pres">
      <dgm:prSet presAssocID="{61677D9A-7C52-C346-BC10-0B22AD02906E}" presName="node" presStyleLbl="node1" presStyleIdx="0" presStyleCnt="7">
        <dgm:presLayoutVars>
          <dgm:bulletEnabled val="1"/>
        </dgm:presLayoutVars>
      </dgm:prSet>
      <dgm:spPr/>
    </dgm:pt>
    <dgm:pt modelId="{2FF2E956-DBA3-184F-BCED-75C3B9AB7273}" type="pres">
      <dgm:prSet presAssocID="{B0E0A332-4D01-CE47-AC71-B44184233D61}" presName="sibTrans" presStyleCnt="0"/>
      <dgm:spPr/>
    </dgm:pt>
    <dgm:pt modelId="{8D806DBD-8306-1B46-80D6-74FA61E696CB}" type="pres">
      <dgm:prSet presAssocID="{4A5F20F5-D32D-634D-8ED5-79360E15A36C}" presName="node" presStyleLbl="node1" presStyleIdx="1" presStyleCnt="7">
        <dgm:presLayoutVars>
          <dgm:bulletEnabled val="1"/>
        </dgm:presLayoutVars>
      </dgm:prSet>
      <dgm:spPr/>
    </dgm:pt>
    <dgm:pt modelId="{952B4AD4-C3CB-9F4E-8CDB-A9F7781FF9D7}" type="pres">
      <dgm:prSet presAssocID="{CCB85F79-64F3-B64D-B54B-27828F1D8BCC}" presName="sibTrans" presStyleCnt="0"/>
      <dgm:spPr/>
    </dgm:pt>
    <dgm:pt modelId="{1856BAF3-5FC8-DC4A-8C97-0744E4D0C8F0}" type="pres">
      <dgm:prSet presAssocID="{2B8F8D38-3BBA-3E42-BB8A-9168B7879658}" presName="node" presStyleLbl="node1" presStyleIdx="2" presStyleCnt="7">
        <dgm:presLayoutVars>
          <dgm:bulletEnabled val="1"/>
        </dgm:presLayoutVars>
      </dgm:prSet>
      <dgm:spPr/>
    </dgm:pt>
    <dgm:pt modelId="{7127A9A1-1D8C-B847-BF96-B89E92933ECC}" type="pres">
      <dgm:prSet presAssocID="{FF4338C8-B98B-634E-A05A-E7DE8B3692CE}" presName="sibTrans" presStyleCnt="0"/>
      <dgm:spPr/>
    </dgm:pt>
    <dgm:pt modelId="{E60D6E2A-6599-374D-8C0D-C2FE7BE40BA7}" type="pres">
      <dgm:prSet presAssocID="{62C72816-7235-2644-B57B-C197793199CC}" presName="node" presStyleLbl="node1" presStyleIdx="3" presStyleCnt="7">
        <dgm:presLayoutVars>
          <dgm:bulletEnabled val="1"/>
        </dgm:presLayoutVars>
      </dgm:prSet>
      <dgm:spPr/>
    </dgm:pt>
    <dgm:pt modelId="{F777772D-C4BA-A746-8986-1BC1CE3B1AC0}" type="pres">
      <dgm:prSet presAssocID="{AE81A0F3-3D21-7A44-9947-140CCA209675}" presName="sibTrans" presStyleCnt="0"/>
      <dgm:spPr/>
    </dgm:pt>
    <dgm:pt modelId="{6DE54DD8-8688-4A43-AA78-C938DA9035CD}" type="pres">
      <dgm:prSet presAssocID="{62FB2462-1697-3A45-AB68-6CC95DCE80B2}" presName="node" presStyleLbl="node1" presStyleIdx="4" presStyleCnt="7">
        <dgm:presLayoutVars>
          <dgm:bulletEnabled val="1"/>
        </dgm:presLayoutVars>
      </dgm:prSet>
      <dgm:spPr/>
    </dgm:pt>
    <dgm:pt modelId="{4AB89468-86F9-D54A-A852-729CA0ABE10E}" type="pres">
      <dgm:prSet presAssocID="{2D44967C-A9BE-7549-B551-616ED222EA86}" presName="sibTrans" presStyleCnt="0"/>
      <dgm:spPr/>
    </dgm:pt>
    <dgm:pt modelId="{531B8628-AC6F-C844-A69E-2441B0CCBB5B}" type="pres">
      <dgm:prSet presAssocID="{72E823DD-4F3C-AA48-8923-A0A48F78FFC5}" presName="node" presStyleLbl="node1" presStyleIdx="5" presStyleCnt="7">
        <dgm:presLayoutVars>
          <dgm:bulletEnabled val="1"/>
        </dgm:presLayoutVars>
      </dgm:prSet>
      <dgm:spPr/>
    </dgm:pt>
    <dgm:pt modelId="{688EDD19-AA8F-E742-AA44-C2B8DFF3FC58}" type="pres">
      <dgm:prSet presAssocID="{9A4B42B7-8034-E94F-98F7-075936D2DBB7}" presName="sibTrans" presStyleCnt="0"/>
      <dgm:spPr/>
    </dgm:pt>
    <dgm:pt modelId="{5CEA46A0-48E4-4942-8C59-AD8C88FC2A88}" type="pres">
      <dgm:prSet presAssocID="{2BC6B22D-FEF6-8B4F-B5F5-1C4EF98094FC}" presName="node" presStyleLbl="node1" presStyleIdx="6" presStyleCnt="7">
        <dgm:presLayoutVars>
          <dgm:bulletEnabled val="1"/>
        </dgm:presLayoutVars>
      </dgm:prSet>
      <dgm:spPr/>
    </dgm:pt>
  </dgm:ptLst>
  <dgm:cxnLst>
    <dgm:cxn modelId="{1253881B-5367-7F4B-AC65-301DD37732B3}" srcId="{7DC9278F-7617-2C49-9E80-28341EBCC621}" destId="{61677D9A-7C52-C346-BC10-0B22AD02906E}" srcOrd="0" destOrd="0" parTransId="{17D1F940-B0FD-0147-95EA-BD0F767434A5}" sibTransId="{B0E0A332-4D01-CE47-AC71-B44184233D61}"/>
    <dgm:cxn modelId="{F0EE3B48-B6DC-4544-A545-A7CFB622D1B1}" srcId="{7DC9278F-7617-2C49-9E80-28341EBCC621}" destId="{2B8F8D38-3BBA-3E42-BB8A-9168B7879658}" srcOrd="2" destOrd="0" parTransId="{0C790975-F92F-2740-9C19-296A6BEA618C}" sibTransId="{FF4338C8-B98B-634E-A05A-E7DE8B3692CE}"/>
    <dgm:cxn modelId="{3C92A55C-8A59-974C-A4D2-A896958CF26A}" srcId="{7DC9278F-7617-2C49-9E80-28341EBCC621}" destId="{72E823DD-4F3C-AA48-8923-A0A48F78FFC5}" srcOrd="5" destOrd="0" parTransId="{A1431059-D617-8A45-A7AB-7010D7F22178}" sibTransId="{9A4B42B7-8034-E94F-98F7-075936D2DBB7}"/>
    <dgm:cxn modelId="{5C7F5765-3DEF-4040-81F6-69914710E0BF}" type="presOf" srcId="{61677D9A-7C52-C346-BC10-0B22AD02906E}" destId="{15199180-B94F-5E40-B61E-03910BE65934}" srcOrd="0" destOrd="0" presId="urn:microsoft.com/office/officeart/2005/8/layout/default"/>
    <dgm:cxn modelId="{1EF58D67-6055-1C42-9ABC-D9C1BBA0F597}" type="presOf" srcId="{7DC9278F-7617-2C49-9E80-28341EBCC621}" destId="{58B6FE30-60D0-9A47-9128-CE99F4D8A091}" srcOrd="0" destOrd="0" presId="urn:microsoft.com/office/officeart/2005/8/layout/default"/>
    <dgm:cxn modelId="{922B0073-21DF-8642-806A-78C907A94987}" type="presOf" srcId="{2BC6B22D-FEF6-8B4F-B5F5-1C4EF98094FC}" destId="{5CEA46A0-48E4-4942-8C59-AD8C88FC2A88}" srcOrd="0" destOrd="0" presId="urn:microsoft.com/office/officeart/2005/8/layout/default"/>
    <dgm:cxn modelId="{EBBD1C8E-6F63-C24D-A62F-C994C7B9FF2A}" type="presOf" srcId="{72E823DD-4F3C-AA48-8923-A0A48F78FFC5}" destId="{531B8628-AC6F-C844-A69E-2441B0CCBB5B}" srcOrd="0" destOrd="0" presId="urn:microsoft.com/office/officeart/2005/8/layout/default"/>
    <dgm:cxn modelId="{7356509B-850B-734F-AB1D-B823A118C64A}" srcId="{7DC9278F-7617-2C49-9E80-28341EBCC621}" destId="{4A5F20F5-D32D-634D-8ED5-79360E15A36C}" srcOrd="1" destOrd="0" parTransId="{F986DE33-A0DB-B74C-A913-5BBF15482E45}" sibTransId="{CCB85F79-64F3-B64D-B54B-27828F1D8BCC}"/>
    <dgm:cxn modelId="{671E7B9B-2F2B-254A-A210-91E9C41B43DC}" type="presOf" srcId="{4A5F20F5-D32D-634D-8ED5-79360E15A36C}" destId="{8D806DBD-8306-1B46-80D6-74FA61E696CB}" srcOrd="0" destOrd="0" presId="urn:microsoft.com/office/officeart/2005/8/layout/default"/>
    <dgm:cxn modelId="{758A17C0-B420-1741-88A2-2DC74ADCDC8A}" type="presOf" srcId="{62FB2462-1697-3A45-AB68-6CC95DCE80B2}" destId="{6DE54DD8-8688-4A43-AA78-C938DA9035CD}" srcOrd="0" destOrd="0" presId="urn:microsoft.com/office/officeart/2005/8/layout/default"/>
    <dgm:cxn modelId="{417AA7C2-5B0A-7042-B09A-C997D2413BD9}" srcId="{7DC9278F-7617-2C49-9E80-28341EBCC621}" destId="{62C72816-7235-2644-B57B-C197793199CC}" srcOrd="3" destOrd="0" parTransId="{83859F47-49D7-544D-AF70-229B6C7425BD}" sibTransId="{AE81A0F3-3D21-7A44-9947-140CCA209675}"/>
    <dgm:cxn modelId="{232C33D0-A214-E54B-A318-9F786B1650B3}" type="presOf" srcId="{62C72816-7235-2644-B57B-C197793199CC}" destId="{E60D6E2A-6599-374D-8C0D-C2FE7BE40BA7}" srcOrd="0" destOrd="0" presId="urn:microsoft.com/office/officeart/2005/8/layout/default"/>
    <dgm:cxn modelId="{41661CD8-E285-9341-8CF5-C0DE37A43CE1}" srcId="{7DC9278F-7617-2C49-9E80-28341EBCC621}" destId="{2BC6B22D-FEF6-8B4F-B5F5-1C4EF98094FC}" srcOrd="6" destOrd="0" parTransId="{F7B58EF2-10F2-6E4F-8FA7-1F29F7A3008A}" sibTransId="{CD2530F3-6EDE-994B-862A-4A9D8666EAA2}"/>
    <dgm:cxn modelId="{49DAD2DF-F5E7-8243-BC00-0E8511752101}" srcId="{7DC9278F-7617-2C49-9E80-28341EBCC621}" destId="{62FB2462-1697-3A45-AB68-6CC95DCE80B2}" srcOrd="4" destOrd="0" parTransId="{72B56749-CFBE-4848-A381-9C69B4F02250}" sibTransId="{2D44967C-A9BE-7549-B551-616ED222EA86}"/>
    <dgm:cxn modelId="{AAA95BED-FE77-A64B-9B64-DBF9ADBDA027}" type="presOf" srcId="{2B8F8D38-3BBA-3E42-BB8A-9168B7879658}" destId="{1856BAF3-5FC8-DC4A-8C97-0744E4D0C8F0}" srcOrd="0" destOrd="0" presId="urn:microsoft.com/office/officeart/2005/8/layout/default"/>
    <dgm:cxn modelId="{D225164B-5DF5-084D-8D28-500F3D2D3A32}" type="presParOf" srcId="{58B6FE30-60D0-9A47-9128-CE99F4D8A091}" destId="{15199180-B94F-5E40-B61E-03910BE65934}" srcOrd="0" destOrd="0" presId="urn:microsoft.com/office/officeart/2005/8/layout/default"/>
    <dgm:cxn modelId="{016EBD1D-664E-7E49-83A0-8F4CACC7F765}" type="presParOf" srcId="{58B6FE30-60D0-9A47-9128-CE99F4D8A091}" destId="{2FF2E956-DBA3-184F-BCED-75C3B9AB7273}" srcOrd="1" destOrd="0" presId="urn:microsoft.com/office/officeart/2005/8/layout/default"/>
    <dgm:cxn modelId="{1031E676-6A6E-864F-9E0D-0C3F10D47AB9}" type="presParOf" srcId="{58B6FE30-60D0-9A47-9128-CE99F4D8A091}" destId="{8D806DBD-8306-1B46-80D6-74FA61E696CB}" srcOrd="2" destOrd="0" presId="urn:microsoft.com/office/officeart/2005/8/layout/default"/>
    <dgm:cxn modelId="{3FB67031-9061-9C43-A47B-9D5AE5E86638}" type="presParOf" srcId="{58B6FE30-60D0-9A47-9128-CE99F4D8A091}" destId="{952B4AD4-C3CB-9F4E-8CDB-A9F7781FF9D7}" srcOrd="3" destOrd="0" presId="urn:microsoft.com/office/officeart/2005/8/layout/default"/>
    <dgm:cxn modelId="{C0607DA9-31CA-8544-8C63-A55E80300241}" type="presParOf" srcId="{58B6FE30-60D0-9A47-9128-CE99F4D8A091}" destId="{1856BAF3-5FC8-DC4A-8C97-0744E4D0C8F0}" srcOrd="4" destOrd="0" presId="urn:microsoft.com/office/officeart/2005/8/layout/default"/>
    <dgm:cxn modelId="{B6381A52-C8CF-5040-8018-A197DD29B1E4}" type="presParOf" srcId="{58B6FE30-60D0-9A47-9128-CE99F4D8A091}" destId="{7127A9A1-1D8C-B847-BF96-B89E92933ECC}" srcOrd="5" destOrd="0" presId="urn:microsoft.com/office/officeart/2005/8/layout/default"/>
    <dgm:cxn modelId="{40514FD5-C779-6E49-8D1C-FB7241BA4B94}" type="presParOf" srcId="{58B6FE30-60D0-9A47-9128-CE99F4D8A091}" destId="{E60D6E2A-6599-374D-8C0D-C2FE7BE40BA7}" srcOrd="6" destOrd="0" presId="urn:microsoft.com/office/officeart/2005/8/layout/default"/>
    <dgm:cxn modelId="{4BB9FC3A-E44A-5A40-9E84-B7AB11931923}" type="presParOf" srcId="{58B6FE30-60D0-9A47-9128-CE99F4D8A091}" destId="{F777772D-C4BA-A746-8986-1BC1CE3B1AC0}" srcOrd="7" destOrd="0" presId="urn:microsoft.com/office/officeart/2005/8/layout/default"/>
    <dgm:cxn modelId="{D29DDFEE-4B22-2C4C-A467-4EBABD09915F}" type="presParOf" srcId="{58B6FE30-60D0-9A47-9128-CE99F4D8A091}" destId="{6DE54DD8-8688-4A43-AA78-C938DA9035CD}" srcOrd="8" destOrd="0" presId="urn:microsoft.com/office/officeart/2005/8/layout/default"/>
    <dgm:cxn modelId="{044D3189-DDD0-C648-8A10-D3508B24B18B}" type="presParOf" srcId="{58B6FE30-60D0-9A47-9128-CE99F4D8A091}" destId="{4AB89468-86F9-D54A-A852-729CA0ABE10E}" srcOrd="9" destOrd="0" presId="urn:microsoft.com/office/officeart/2005/8/layout/default"/>
    <dgm:cxn modelId="{3E0D3E89-8038-2845-A762-C63FCD616A38}" type="presParOf" srcId="{58B6FE30-60D0-9A47-9128-CE99F4D8A091}" destId="{531B8628-AC6F-C844-A69E-2441B0CCBB5B}" srcOrd="10" destOrd="0" presId="urn:microsoft.com/office/officeart/2005/8/layout/default"/>
    <dgm:cxn modelId="{11EFEDDA-4A9D-0B4C-8F33-AD02569A5B57}" type="presParOf" srcId="{58B6FE30-60D0-9A47-9128-CE99F4D8A091}" destId="{688EDD19-AA8F-E742-AA44-C2B8DFF3FC58}" srcOrd="11" destOrd="0" presId="urn:microsoft.com/office/officeart/2005/8/layout/default"/>
    <dgm:cxn modelId="{177E4B9B-291E-D649-8835-4777E6370F35}" type="presParOf" srcId="{58B6FE30-60D0-9A47-9128-CE99F4D8A091}" destId="{5CEA46A0-48E4-4942-8C59-AD8C88FC2A8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0F034-24A5-614B-86BC-92C2517A529C}">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kern="1200" dirty="0"/>
            <a:t>Consolidated Framework for Implementation Research (CFIR)</a:t>
          </a:r>
          <a:endParaRPr lang="en-ID" sz="3100" b="0" kern="1200" dirty="0"/>
        </a:p>
      </dsp:txBody>
      <dsp:txXfrm>
        <a:off x="0" y="39687"/>
        <a:ext cx="3286125" cy="1971675"/>
      </dsp:txXfrm>
    </dsp:sp>
    <dsp:sp modelId="{5666C46B-9833-724A-96E5-2582C363627A}">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kern="1200"/>
            <a:t>RE-AIM</a:t>
          </a:r>
          <a:endParaRPr lang="en-ID" sz="3100" b="0" kern="1200"/>
        </a:p>
      </dsp:txBody>
      <dsp:txXfrm>
        <a:off x="3614737" y="39687"/>
        <a:ext cx="3286125" cy="1971675"/>
      </dsp:txXfrm>
    </dsp:sp>
    <dsp:sp modelId="{780E1215-45C0-3842-B9B9-C785CD793288}">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NIRN stages of implementation</a:t>
          </a:r>
          <a:endParaRPr lang="en-ID" sz="3100" kern="1200"/>
        </a:p>
      </dsp:txBody>
      <dsp:txXfrm>
        <a:off x="7229475" y="39687"/>
        <a:ext cx="3286125" cy="1971675"/>
      </dsp:txXfrm>
    </dsp:sp>
    <dsp:sp modelId="{5A0102D7-95A2-C345-A37B-2EC097D35D62}">
      <dsp:nvSpPr>
        <dsp:cNvPr id="0" name=""/>
        <dsp:cNvSpPr/>
      </dsp:nvSpPr>
      <dsp:spPr>
        <a:xfrm>
          <a:off x="1807368"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ADAPT-ITT</a:t>
          </a:r>
          <a:endParaRPr lang="en-ID" sz="3100" kern="1200"/>
        </a:p>
      </dsp:txBody>
      <dsp:txXfrm>
        <a:off x="1807368" y="2339975"/>
        <a:ext cx="3286125" cy="1971675"/>
      </dsp:txXfrm>
    </dsp:sp>
    <dsp:sp modelId="{D5128DD8-25BE-9C40-B079-27B1348DDBFF}">
      <dsp:nvSpPr>
        <dsp:cNvPr id="0" name=""/>
        <dsp:cNvSpPr/>
      </dsp:nvSpPr>
      <dsp:spPr>
        <a:xfrm>
          <a:off x="5422106"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WHO ExpandNet</a:t>
          </a:r>
          <a:endParaRPr lang="en-ID" sz="3100" kern="1200"/>
        </a:p>
      </dsp:txBody>
      <dsp:txXfrm>
        <a:off x="5422106"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80050-4B54-F14E-8C8D-B3A270A475F5}">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Reach</a:t>
          </a:r>
        </a:p>
      </dsp:txBody>
      <dsp:txXfrm>
        <a:off x="0" y="39687"/>
        <a:ext cx="3286125" cy="1971675"/>
      </dsp:txXfrm>
    </dsp:sp>
    <dsp:sp modelId="{77A3ACBA-CE36-D445-BC77-E1E74877D667}">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Effectiveness</a:t>
          </a:r>
        </a:p>
      </dsp:txBody>
      <dsp:txXfrm>
        <a:off x="3614737" y="39687"/>
        <a:ext cx="3286125" cy="1971675"/>
      </dsp:txXfrm>
    </dsp:sp>
    <dsp:sp modelId="{AD81B16A-4339-3F45-ABB9-E52FDE350A71}">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Adoption</a:t>
          </a:r>
        </a:p>
      </dsp:txBody>
      <dsp:txXfrm>
        <a:off x="7229475" y="39687"/>
        <a:ext cx="3286125" cy="1971675"/>
      </dsp:txXfrm>
    </dsp:sp>
    <dsp:sp modelId="{EE9D3B6F-7792-474E-AF1B-43DBA3DAA134}">
      <dsp:nvSpPr>
        <dsp:cNvPr id="0" name=""/>
        <dsp:cNvSpPr/>
      </dsp:nvSpPr>
      <dsp:spPr>
        <a:xfrm>
          <a:off x="1807368"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Implementation consistency/cost/adoption</a:t>
          </a:r>
        </a:p>
      </dsp:txBody>
      <dsp:txXfrm>
        <a:off x="1807368" y="2339975"/>
        <a:ext cx="3286125" cy="1971675"/>
      </dsp:txXfrm>
    </dsp:sp>
    <dsp:sp modelId="{BDDC7FC8-0C7A-544F-9528-FA1B203BA09B}">
      <dsp:nvSpPr>
        <dsp:cNvPr id="0" name=""/>
        <dsp:cNvSpPr/>
      </dsp:nvSpPr>
      <dsp:spPr>
        <a:xfrm>
          <a:off x="5422106"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Maintenance/sustainment</a:t>
          </a:r>
        </a:p>
      </dsp:txBody>
      <dsp:txXfrm>
        <a:off x="5422106"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99180-B94F-5E40-B61E-03910BE65934}">
      <dsp:nvSpPr>
        <dsp:cNvPr id="0" name=""/>
        <dsp:cNvSpPr/>
      </dsp:nvSpPr>
      <dsp:spPr>
        <a:xfrm>
          <a:off x="495061" y="645"/>
          <a:ext cx="2262336" cy="135740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Pragmatic Trials</a:t>
          </a:r>
        </a:p>
      </dsp:txBody>
      <dsp:txXfrm>
        <a:off x="495061" y="645"/>
        <a:ext cx="2262336" cy="1357401"/>
      </dsp:txXfrm>
    </dsp:sp>
    <dsp:sp modelId="{8D806DBD-8306-1B46-80D6-74FA61E696CB}">
      <dsp:nvSpPr>
        <dsp:cNvPr id="0" name=""/>
        <dsp:cNvSpPr/>
      </dsp:nvSpPr>
      <dsp:spPr>
        <a:xfrm>
          <a:off x="2983631" y="645"/>
          <a:ext cx="2262336" cy="135740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Effectiveness-Implementation Hybrid Trials</a:t>
          </a:r>
        </a:p>
      </dsp:txBody>
      <dsp:txXfrm>
        <a:off x="2983631" y="645"/>
        <a:ext cx="2262336" cy="1357401"/>
      </dsp:txXfrm>
    </dsp:sp>
    <dsp:sp modelId="{1856BAF3-5FC8-DC4A-8C97-0744E4D0C8F0}">
      <dsp:nvSpPr>
        <dsp:cNvPr id="0" name=""/>
        <dsp:cNvSpPr/>
      </dsp:nvSpPr>
      <dsp:spPr>
        <a:xfrm>
          <a:off x="5472201" y="645"/>
          <a:ext cx="2262336" cy="135740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Stepped Wedge Cluster RCT</a:t>
          </a:r>
        </a:p>
      </dsp:txBody>
      <dsp:txXfrm>
        <a:off x="5472201" y="645"/>
        <a:ext cx="2262336" cy="1357401"/>
      </dsp:txXfrm>
    </dsp:sp>
    <dsp:sp modelId="{E60D6E2A-6599-374D-8C0D-C2FE7BE40BA7}">
      <dsp:nvSpPr>
        <dsp:cNvPr id="0" name=""/>
        <dsp:cNvSpPr/>
      </dsp:nvSpPr>
      <dsp:spPr>
        <a:xfrm>
          <a:off x="495061" y="1584280"/>
          <a:ext cx="2262336" cy="135740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Quality Improvement Studies</a:t>
          </a:r>
        </a:p>
      </dsp:txBody>
      <dsp:txXfrm>
        <a:off x="495061" y="1584280"/>
        <a:ext cx="2262336" cy="1357401"/>
      </dsp:txXfrm>
    </dsp:sp>
    <dsp:sp modelId="{6DE54DD8-8688-4A43-AA78-C938DA9035CD}">
      <dsp:nvSpPr>
        <dsp:cNvPr id="0" name=""/>
        <dsp:cNvSpPr/>
      </dsp:nvSpPr>
      <dsp:spPr>
        <a:xfrm>
          <a:off x="2983631" y="1584280"/>
          <a:ext cx="2262336" cy="135740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Participatory Action Research</a:t>
          </a:r>
        </a:p>
      </dsp:txBody>
      <dsp:txXfrm>
        <a:off x="2983631" y="1584280"/>
        <a:ext cx="2262336" cy="1357401"/>
      </dsp:txXfrm>
    </dsp:sp>
    <dsp:sp modelId="{531B8628-AC6F-C844-A69E-2441B0CCBB5B}">
      <dsp:nvSpPr>
        <dsp:cNvPr id="0" name=""/>
        <dsp:cNvSpPr/>
      </dsp:nvSpPr>
      <dsp:spPr>
        <a:xfrm>
          <a:off x="5472201" y="1584280"/>
          <a:ext cx="2262336" cy="135740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Realist Review</a:t>
          </a:r>
        </a:p>
      </dsp:txBody>
      <dsp:txXfrm>
        <a:off x="5472201" y="1584280"/>
        <a:ext cx="2262336" cy="1357401"/>
      </dsp:txXfrm>
    </dsp:sp>
    <dsp:sp modelId="{5CEA46A0-48E4-4942-8C59-AD8C88FC2A88}">
      <dsp:nvSpPr>
        <dsp:cNvPr id="0" name=""/>
        <dsp:cNvSpPr/>
      </dsp:nvSpPr>
      <dsp:spPr>
        <a:xfrm>
          <a:off x="2983631" y="3167916"/>
          <a:ext cx="2262336" cy="135740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Mixed Methods</a:t>
          </a:r>
        </a:p>
      </dsp:txBody>
      <dsp:txXfrm>
        <a:off x="2983631" y="3167916"/>
        <a:ext cx="2262336" cy="13574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9A0D9-ED8D-5541-B0C9-D7928AE67AAD}" type="datetimeFigureOut">
              <a:rPr lang="en-US" smtClean="0"/>
              <a:t>3/28/24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003E2-117F-0149-B7FF-9B1417D55647}" type="slidenum">
              <a:rPr lang="en-US" smtClean="0"/>
              <a:t>‹#›</a:t>
            </a:fld>
            <a:endParaRPr lang="en-US"/>
          </a:p>
        </p:txBody>
      </p:sp>
    </p:spTree>
    <p:extLst>
      <p:ext uri="{BB962C8B-B14F-4D97-AF65-F5344CB8AC3E}">
        <p14:creationId xmlns:p14="http://schemas.microsoft.com/office/powerpoint/2010/main" val="1265850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E1E05-61AD-008B-1E9C-DD898F86A8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A2F23B-91AD-9CA5-71F7-B7D15A762F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CF61AA-1856-F0F4-2108-2F23FBE80125}"/>
              </a:ext>
            </a:extLst>
          </p:cNvPr>
          <p:cNvSpPr>
            <a:spLocks noGrp="1"/>
          </p:cNvSpPr>
          <p:nvPr>
            <p:ph type="dt" sz="half" idx="10"/>
          </p:nvPr>
        </p:nvSpPr>
        <p:spPr/>
        <p:txBody>
          <a:bodyPr/>
          <a:lstStyle/>
          <a:p>
            <a:fld id="{974A9E3B-ECF4-4C42-8386-6A1FECF21D68}" type="datetimeFigureOut">
              <a:rPr lang="en-US" smtClean="0"/>
              <a:t>3/28/24</a:t>
            </a:fld>
            <a:endParaRPr lang="en-US"/>
          </a:p>
        </p:txBody>
      </p:sp>
      <p:sp>
        <p:nvSpPr>
          <p:cNvPr id="5" name="Footer Placeholder 4">
            <a:extLst>
              <a:ext uri="{FF2B5EF4-FFF2-40B4-BE49-F238E27FC236}">
                <a16:creationId xmlns:a16="http://schemas.microsoft.com/office/drawing/2014/main" id="{E387F8C2-C957-7E5E-EDCB-76B6AF420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064F1-E8BB-4766-A412-240374389DC2}"/>
              </a:ext>
            </a:extLst>
          </p:cNvPr>
          <p:cNvSpPr>
            <a:spLocks noGrp="1"/>
          </p:cNvSpPr>
          <p:nvPr>
            <p:ph type="sldNum" sz="quarter" idx="12"/>
          </p:nvPr>
        </p:nvSpPr>
        <p:spPr/>
        <p:txBody>
          <a:bodyPr/>
          <a:lstStyle/>
          <a:p>
            <a:fld id="{7E499FB1-D1F1-D44D-BD92-822B57BAC398}" type="slidenum">
              <a:rPr lang="en-US" smtClean="0"/>
              <a:t>‹#›</a:t>
            </a:fld>
            <a:endParaRPr lang="en-US"/>
          </a:p>
        </p:txBody>
      </p:sp>
    </p:spTree>
    <p:extLst>
      <p:ext uri="{BB962C8B-B14F-4D97-AF65-F5344CB8AC3E}">
        <p14:creationId xmlns:p14="http://schemas.microsoft.com/office/powerpoint/2010/main" val="3730261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BF39E-771F-7E77-6A92-A8226F4D1A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309895-7DDA-ACE8-C737-917BBC8DE0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A8A96-782B-2580-E6B9-E4D25FD2C429}"/>
              </a:ext>
            </a:extLst>
          </p:cNvPr>
          <p:cNvSpPr>
            <a:spLocks noGrp="1"/>
          </p:cNvSpPr>
          <p:nvPr>
            <p:ph type="dt" sz="half" idx="10"/>
          </p:nvPr>
        </p:nvSpPr>
        <p:spPr/>
        <p:txBody>
          <a:bodyPr/>
          <a:lstStyle/>
          <a:p>
            <a:fld id="{974A9E3B-ECF4-4C42-8386-6A1FECF21D68}" type="datetimeFigureOut">
              <a:rPr lang="en-US" smtClean="0"/>
              <a:t>3/28/24</a:t>
            </a:fld>
            <a:endParaRPr lang="en-US"/>
          </a:p>
        </p:txBody>
      </p:sp>
      <p:sp>
        <p:nvSpPr>
          <p:cNvPr id="5" name="Footer Placeholder 4">
            <a:extLst>
              <a:ext uri="{FF2B5EF4-FFF2-40B4-BE49-F238E27FC236}">
                <a16:creationId xmlns:a16="http://schemas.microsoft.com/office/drawing/2014/main" id="{68C33125-3ED6-BF8B-6CC1-B8DB2D28AC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06161-252D-5D78-2513-767A71ABE111}"/>
              </a:ext>
            </a:extLst>
          </p:cNvPr>
          <p:cNvSpPr>
            <a:spLocks noGrp="1"/>
          </p:cNvSpPr>
          <p:nvPr>
            <p:ph type="sldNum" sz="quarter" idx="12"/>
          </p:nvPr>
        </p:nvSpPr>
        <p:spPr/>
        <p:txBody>
          <a:bodyPr/>
          <a:lstStyle/>
          <a:p>
            <a:fld id="{7E499FB1-D1F1-D44D-BD92-822B57BAC398}" type="slidenum">
              <a:rPr lang="en-US" smtClean="0"/>
              <a:t>‹#›</a:t>
            </a:fld>
            <a:endParaRPr lang="en-US"/>
          </a:p>
        </p:txBody>
      </p:sp>
    </p:spTree>
    <p:extLst>
      <p:ext uri="{BB962C8B-B14F-4D97-AF65-F5344CB8AC3E}">
        <p14:creationId xmlns:p14="http://schemas.microsoft.com/office/powerpoint/2010/main" val="2891635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8DADE3-548A-07D5-107E-E03A51F546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957E98-4AF5-3789-7A9F-3552A39626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B0A5E-B4CC-7D03-32B8-2C9E6EF715E7}"/>
              </a:ext>
            </a:extLst>
          </p:cNvPr>
          <p:cNvSpPr>
            <a:spLocks noGrp="1"/>
          </p:cNvSpPr>
          <p:nvPr>
            <p:ph type="dt" sz="half" idx="10"/>
          </p:nvPr>
        </p:nvSpPr>
        <p:spPr/>
        <p:txBody>
          <a:bodyPr/>
          <a:lstStyle/>
          <a:p>
            <a:fld id="{974A9E3B-ECF4-4C42-8386-6A1FECF21D68}" type="datetimeFigureOut">
              <a:rPr lang="en-US" smtClean="0"/>
              <a:t>3/28/24</a:t>
            </a:fld>
            <a:endParaRPr lang="en-US"/>
          </a:p>
        </p:txBody>
      </p:sp>
      <p:sp>
        <p:nvSpPr>
          <p:cNvPr id="5" name="Footer Placeholder 4">
            <a:extLst>
              <a:ext uri="{FF2B5EF4-FFF2-40B4-BE49-F238E27FC236}">
                <a16:creationId xmlns:a16="http://schemas.microsoft.com/office/drawing/2014/main" id="{B3FBCC31-F319-4D22-54D7-2290D1238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A8F26-5283-936A-F847-81A5981E49DB}"/>
              </a:ext>
            </a:extLst>
          </p:cNvPr>
          <p:cNvSpPr>
            <a:spLocks noGrp="1"/>
          </p:cNvSpPr>
          <p:nvPr>
            <p:ph type="sldNum" sz="quarter" idx="12"/>
          </p:nvPr>
        </p:nvSpPr>
        <p:spPr/>
        <p:txBody>
          <a:bodyPr/>
          <a:lstStyle/>
          <a:p>
            <a:fld id="{7E499FB1-D1F1-D44D-BD92-822B57BAC398}" type="slidenum">
              <a:rPr lang="en-US" smtClean="0"/>
              <a:t>‹#›</a:t>
            </a:fld>
            <a:endParaRPr lang="en-US"/>
          </a:p>
        </p:txBody>
      </p:sp>
    </p:spTree>
    <p:extLst>
      <p:ext uri="{BB962C8B-B14F-4D97-AF65-F5344CB8AC3E}">
        <p14:creationId xmlns:p14="http://schemas.microsoft.com/office/powerpoint/2010/main" val="862833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263A1-D9AF-05D0-9D39-64412F89C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802EB3-1EFF-BC7D-B180-B94D74B99D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774D75-F786-DCDE-175F-A2E882DFD244}"/>
              </a:ext>
            </a:extLst>
          </p:cNvPr>
          <p:cNvSpPr>
            <a:spLocks noGrp="1"/>
          </p:cNvSpPr>
          <p:nvPr>
            <p:ph type="dt" sz="half" idx="10"/>
          </p:nvPr>
        </p:nvSpPr>
        <p:spPr/>
        <p:txBody>
          <a:bodyPr/>
          <a:lstStyle/>
          <a:p>
            <a:fld id="{974A9E3B-ECF4-4C42-8386-6A1FECF21D68}" type="datetimeFigureOut">
              <a:rPr lang="en-US" smtClean="0"/>
              <a:t>3/28/24</a:t>
            </a:fld>
            <a:endParaRPr lang="en-US"/>
          </a:p>
        </p:txBody>
      </p:sp>
      <p:sp>
        <p:nvSpPr>
          <p:cNvPr id="5" name="Footer Placeholder 4">
            <a:extLst>
              <a:ext uri="{FF2B5EF4-FFF2-40B4-BE49-F238E27FC236}">
                <a16:creationId xmlns:a16="http://schemas.microsoft.com/office/drawing/2014/main" id="{C39C2AE4-DBA1-8011-EAD1-FF19F8536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3D085C-CA48-CF33-7468-83B3858625EF}"/>
              </a:ext>
            </a:extLst>
          </p:cNvPr>
          <p:cNvSpPr>
            <a:spLocks noGrp="1"/>
          </p:cNvSpPr>
          <p:nvPr>
            <p:ph type="sldNum" sz="quarter" idx="12"/>
          </p:nvPr>
        </p:nvSpPr>
        <p:spPr/>
        <p:txBody>
          <a:bodyPr/>
          <a:lstStyle/>
          <a:p>
            <a:fld id="{7E499FB1-D1F1-D44D-BD92-822B57BAC398}" type="slidenum">
              <a:rPr lang="en-US" smtClean="0"/>
              <a:t>‹#›</a:t>
            </a:fld>
            <a:endParaRPr lang="en-US"/>
          </a:p>
        </p:txBody>
      </p:sp>
    </p:spTree>
    <p:extLst>
      <p:ext uri="{BB962C8B-B14F-4D97-AF65-F5344CB8AC3E}">
        <p14:creationId xmlns:p14="http://schemas.microsoft.com/office/powerpoint/2010/main" val="556085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28A2-6FED-FCDD-F101-1102E30081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378FEC-33F8-5A1D-AA02-9CB4AB4EE5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1E7A0C-D8F6-00ED-DEC1-DCAFCC8FE3F8}"/>
              </a:ext>
            </a:extLst>
          </p:cNvPr>
          <p:cNvSpPr>
            <a:spLocks noGrp="1"/>
          </p:cNvSpPr>
          <p:nvPr>
            <p:ph type="dt" sz="half" idx="10"/>
          </p:nvPr>
        </p:nvSpPr>
        <p:spPr/>
        <p:txBody>
          <a:bodyPr/>
          <a:lstStyle/>
          <a:p>
            <a:fld id="{974A9E3B-ECF4-4C42-8386-6A1FECF21D68}" type="datetimeFigureOut">
              <a:rPr lang="en-US" smtClean="0"/>
              <a:t>3/28/24</a:t>
            </a:fld>
            <a:endParaRPr lang="en-US"/>
          </a:p>
        </p:txBody>
      </p:sp>
      <p:sp>
        <p:nvSpPr>
          <p:cNvPr id="5" name="Footer Placeholder 4">
            <a:extLst>
              <a:ext uri="{FF2B5EF4-FFF2-40B4-BE49-F238E27FC236}">
                <a16:creationId xmlns:a16="http://schemas.microsoft.com/office/drawing/2014/main" id="{BC536FE4-40DA-223B-2681-AF768D6EB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3DCE5-7656-3008-CF1A-F0634D84448C}"/>
              </a:ext>
            </a:extLst>
          </p:cNvPr>
          <p:cNvSpPr>
            <a:spLocks noGrp="1"/>
          </p:cNvSpPr>
          <p:nvPr>
            <p:ph type="sldNum" sz="quarter" idx="12"/>
          </p:nvPr>
        </p:nvSpPr>
        <p:spPr/>
        <p:txBody>
          <a:bodyPr/>
          <a:lstStyle/>
          <a:p>
            <a:fld id="{7E499FB1-D1F1-D44D-BD92-822B57BAC398}" type="slidenum">
              <a:rPr lang="en-US" smtClean="0"/>
              <a:t>‹#›</a:t>
            </a:fld>
            <a:endParaRPr lang="en-US"/>
          </a:p>
        </p:txBody>
      </p:sp>
    </p:spTree>
    <p:extLst>
      <p:ext uri="{BB962C8B-B14F-4D97-AF65-F5344CB8AC3E}">
        <p14:creationId xmlns:p14="http://schemas.microsoft.com/office/powerpoint/2010/main" val="164053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AB68-002C-54E1-DBC8-6C326D7E2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5F5C2-7844-F00B-4214-97047E4E49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B4F649-AB5F-15E6-C77F-8BCA3BADE0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034B69-C284-070C-1B41-6AC1E281DB0F}"/>
              </a:ext>
            </a:extLst>
          </p:cNvPr>
          <p:cNvSpPr>
            <a:spLocks noGrp="1"/>
          </p:cNvSpPr>
          <p:nvPr>
            <p:ph type="dt" sz="half" idx="10"/>
          </p:nvPr>
        </p:nvSpPr>
        <p:spPr/>
        <p:txBody>
          <a:bodyPr/>
          <a:lstStyle/>
          <a:p>
            <a:fld id="{974A9E3B-ECF4-4C42-8386-6A1FECF21D68}" type="datetimeFigureOut">
              <a:rPr lang="en-US" smtClean="0"/>
              <a:t>3/28/24</a:t>
            </a:fld>
            <a:endParaRPr lang="en-US"/>
          </a:p>
        </p:txBody>
      </p:sp>
      <p:sp>
        <p:nvSpPr>
          <p:cNvPr id="6" name="Footer Placeholder 5">
            <a:extLst>
              <a:ext uri="{FF2B5EF4-FFF2-40B4-BE49-F238E27FC236}">
                <a16:creationId xmlns:a16="http://schemas.microsoft.com/office/drawing/2014/main" id="{9165A58D-EB49-9C82-ACF6-C8EFA36A3A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D4FED3-6041-69F8-7DF2-0B6AC31D7428}"/>
              </a:ext>
            </a:extLst>
          </p:cNvPr>
          <p:cNvSpPr>
            <a:spLocks noGrp="1"/>
          </p:cNvSpPr>
          <p:nvPr>
            <p:ph type="sldNum" sz="quarter" idx="12"/>
          </p:nvPr>
        </p:nvSpPr>
        <p:spPr/>
        <p:txBody>
          <a:bodyPr/>
          <a:lstStyle/>
          <a:p>
            <a:fld id="{7E499FB1-D1F1-D44D-BD92-822B57BAC398}" type="slidenum">
              <a:rPr lang="en-US" smtClean="0"/>
              <a:t>‹#›</a:t>
            </a:fld>
            <a:endParaRPr lang="en-US"/>
          </a:p>
        </p:txBody>
      </p:sp>
    </p:spTree>
    <p:extLst>
      <p:ext uri="{BB962C8B-B14F-4D97-AF65-F5344CB8AC3E}">
        <p14:creationId xmlns:p14="http://schemas.microsoft.com/office/powerpoint/2010/main" val="768903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B9647-A96A-FFCA-BE9F-5699440ADD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CAE239-7280-4274-AB52-4CD7619EC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AA5460-4478-EC35-8EA9-D63183B901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FCCCC4-8B5F-FE5F-37A1-71600781F0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4A8713-921D-CCAC-70B4-A6414B65F0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2139EE-7DEA-1EF0-BBB3-F11189EE4AA9}"/>
              </a:ext>
            </a:extLst>
          </p:cNvPr>
          <p:cNvSpPr>
            <a:spLocks noGrp="1"/>
          </p:cNvSpPr>
          <p:nvPr>
            <p:ph type="dt" sz="half" idx="10"/>
          </p:nvPr>
        </p:nvSpPr>
        <p:spPr/>
        <p:txBody>
          <a:bodyPr/>
          <a:lstStyle/>
          <a:p>
            <a:fld id="{974A9E3B-ECF4-4C42-8386-6A1FECF21D68}" type="datetimeFigureOut">
              <a:rPr lang="en-US" smtClean="0"/>
              <a:t>3/28/24</a:t>
            </a:fld>
            <a:endParaRPr lang="en-US"/>
          </a:p>
        </p:txBody>
      </p:sp>
      <p:sp>
        <p:nvSpPr>
          <p:cNvPr id="8" name="Footer Placeholder 7">
            <a:extLst>
              <a:ext uri="{FF2B5EF4-FFF2-40B4-BE49-F238E27FC236}">
                <a16:creationId xmlns:a16="http://schemas.microsoft.com/office/drawing/2014/main" id="{033F6995-920F-99E6-66DE-CD9CF93090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AF835E-0598-991D-832A-59E52DD40F07}"/>
              </a:ext>
            </a:extLst>
          </p:cNvPr>
          <p:cNvSpPr>
            <a:spLocks noGrp="1"/>
          </p:cNvSpPr>
          <p:nvPr>
            <p:ph type="sldNum" sz="quarter" idx="12"/>
          </p:nvPr>
        </p:nvSpPr>
        <p:spPr/>
        <p:txBody>
          <a:bodyPr/>
          <a:lstStyle/>
          <a:p>
            <a:fld id="{7E499FB1-D1F1-D44D-BD92-822B57BAC398}" type="slidenum">
              <a:rPr lang="en-US" smtClean="0"/>
              <a:t>‹#›</a:t>
            </a:fld>
            <a:endParaRPr lang="en-US"/>
          </a:p>
        </p:txBody>
      </p:sp>
    </p:spTree>
    <p:extLst>
      <p:ext uri="{BB962C8B-B14F-4D97-AF65-F5344CB8AC3E}">
        <p14:creationId xmlns:p14="http://schemas.microsoft.com/office/powerpoint/2010/main" val="271558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EB622-3BB0-FED3-92E9-B7E4406AF8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6B4EB9-6DD4-44B5-4D1E-52C497BD57A5}"/>
              </a:ext>
            </a:extLst>
          </p:cNvPr>
          <p:cNvSpPr>
            <a:spLocks noGrp="1"/>
          </p:cNvSpPr>
          <p:nvPr>
            <p:ph type="dt" sz="half" idx="10"/>
          </p:nvPr>
        </p:nvSpPr>
        <p:spPr/>
        <p:txBody>
          <a:bodyPr/>
          <a:lstStyle/>
          <a:p>
            <a:fld id="{974A9E3B-ECF4-4C42-8386-6A1FECF21D68}" type="datetimeFigureOut">
              <a:rPr lang="en-US" smtClean="0"/>
              <a:t>3/28/24</a:t>
            </a:fld>
            <a:endParaRPr lang="en-US"/>
          </a:p>
        </p:txBody>
      </p:sp>
      <p:sp>
        <p:nvSpPr>
          <p:cNvPr id="4" name="Footer Placeholder 3">
            <a:extLst>
              <a:ext uri="{FF2B5EF4-FFF2-40B4-BE49-F238E27FC236}">
                <a16:creationId xmlns:a16="http://schemas.microsoft.com/office/drawing/2014/main" id="{06ED4C5D-4394-36BD-38DA-6B7A04BAF5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3D0FCB-3673-D8B5-0521-4C73BEE5FDD8}"/>
              </a:ext>
            </a:extLst>
          </p:cNvPr>
          <p:cNvSpPr>
            <a:spLocks noGrp="1"/>
          </p:cNvSpPr>
          <p:nvPr>
            <p:ph type="sldNum" sz="quarter" idx="12"/>
          </p:nvPr>
        </p:nvSpPr>
        <p:spPr/>
        <p:txBody>
          <a:bodyPr/>
          <a:lstStyle/>
          <a:p>
            <a:fld id="{7E499FB1-D1F1-D44D-BD92-822B57BAC398}" type="slidenum">
              <a:rPr lang="en-US" smtClean="0"/>
              <a:t>‹#›</a:t>
            </a:fld>
            <a:endParaRPr lang="en-US"/>
          </a:p>
        </p:txBody>
      </p:sp>
    </p:spTree>
    <p:extLst>
      <p:ext uri="{BB962C8B-B14F-4D97-AF65-F5344CB8AC3E}">
        <p14:creationId xmlns:p14="http://schemas.microsoft.com/office/powerpoint/2010/main" val="1118766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CBB393-25B1-F359-A14E-2605FF167735}"/>
              </a:ext>
            </a:extLst>
          </p:cNvPr>
          <p:cNvSpPr>
            <a:spLocks noGrp="1"/>
          </p:cNvSpPr>
          <p:nvPr>
            <p:ph type="dt" sz="half" idx="10"/>
          </p:nvPr>
        </p:nvSpPr>
        <p:spPr/>
        <p:txBody>
          <a:bodyPr/>
          <a:lstStyle/>
          <a:p>
            <a:fld id="{974A9E3B-ECF4-4C42-8386-6A1FECF21D68}" type="datetimeFigureOut">
              <a:rPr lang="en-US" smtClean="0"/>
              <a:t>3/28/24</a:t>
            </a:fld>
            <a:endParaRPr lang="en-US"/>
          </a:p>
        </p:txBody>
      </p:sp>
      <p:sp>
        <p:nvSpPr>
          <p:cNvPr id="3" name="Footer Placeholder 2">
            <a:extLst>
              <a:ext uri="{FF2B5EF4-FFF2-40B4-BE49-F238E27FC236}">
                <a16:creationId xmlns:a16="http://schemas.microsoft.com/office/drawing/2014/main" id="{3D2D70F9-F94A-6566-7E72-41B2E377BD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6BA43E-3C37-8884-C073-9B66B04DB867}"/>
              </a:ext>
            </a:extLst>
          </p:cNvPr>
          <p:cNvSpPr>
            <a:spLocks noGrp="1"/>
          </p:cNvSpPr>
          <p:nvPr>
            <p:ph type="sldNum" sz="quarter" idx="12"/>
          </p:nvPr>
        </p:nvSpPr>
        <p:spPr/>
        <p:txBody>
          <a:bodyPr/>
          <a:lstStyle/>
          <a:p>
            <a:fld id="{7E499FB1-D1F1-D44D-BD92-822B57BAC398}" type="slidenum">
              <a:rPr lang="en-US" smtClean="0"/>
              <a:t>‹#›</a:t>
            </a:fld>
            <a:endParaRPr lang="en-US"/>
          </a:p>
        </p:txBody>
      </p:sp>
    </p:spTree>
    <p:extLst>
      <p:ext uri="{BB962C8B-B14F-4D97-AF65-F5344CB8AC3E}">
        <p14:creationId xmlns:p14="http://schemas.microsoft.com/office/powerpoint/2010/main" val="340698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6F05-F47D-9FFD-A721-8DF703F5F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3CD793-4151-DB2C-E7C9-B1AE99DB25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DC127F-80E5-F821-539A-2BA1D46BA2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36DF69-2079-244A-FD46-F6B09BE9F75F}"/>
              </a:ext>
            </a:extLst>
          </p:cNvPr>
          <p:cNvSpPr>
            <a:spLocks noGrp="1"/>
          </p:cNvSpPr>
          <p:nvPr>
            <p:ph type="dt" sz="half" idx="10"/>
          </p:nvPr>
        </p:nvSpPr>
        <p:spPr/>
        <p:txBody>
          <a:bodyPr/>
          <a:lstStyle/>
          <a:p>
            <a:fld id="{974A9E3B-ECF4-4C42-8386-6A1FECF21D68}" type="datetimeFigureOut">
              <a:rPr lang="en-US" smtClean="0"/>
              <a:t>3/28/24</a:t>
            </a:fld>
            <a:endParaRPr lang="en-US"/>
          </a:p>
        </p:txBody>
      </p:sp>
      <p:sp>
        <p:nvSpPr>
          <p:cNvPr id="6" name="Footer Placeholder 5">
            <a:extLst>
              <a:ext uri="{FF2B5EF4-FFF2-40B4-BE49-F238E27FC236}">
                <a16:creationId xmlns:a16="http://schemas.microsoft.com/office/drawing/2014/main" id="{AFE553A8-0B0F-9B14-7A8A-7BE0DB7CE3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9F0B75-A9C2-B519-D840-87BA6DBBC44E}"/>
              </a:ext>
            </a:extLst>
          </p:cNvPr>
          <p:cNvSpPr>
            <a:spLocks noGrp="1"/>
          </p:cNvSpPr>
          <p:nvPr>
            <p:ph type="sldNum" sz="quarter" idx="12"/>
          </p:nvPr>
        </p:nvSpPr>
        <p:spPr/>
        <p:txBody>
          <a:bodyPr/>
          <a:lstStyle/>
          <a:p>
            <a:fld id="{7E499FB1-D1F1-D44D-BD92-822B57BAC398}" type="slidenum">
              <a:rPr lang="en-US" smtClean="0"/>
              <a:t>‹#›</a:t>
            </a:fld>
            <a:endParaRPr lang="en-US"/>
          </a:p>
        </p:txBody>
      </p:sp>
    </p:spTree>
    <p:extLst>
      <p:ext uri="{BB962C8B-B14F-4D97-AF65-F5344CB8AC3E}">
        <p14:creationId xmlns:p14="http://schemas.microsoft.com/office/powerpoint/2010/main" val="225625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267B-3846-3BD0-9B5B-5DA0F49CD0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557888-9D4E-0BDC-E67F-DF8B6822C5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A73E19-AFE1-ED89-B1B4-836A583D4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BE77F7-4376-70FE-066C-3DCF3137182F}"/>
              </a:ext>
            </a:extLst>
          </p:cNvPr>
          <p:cNvSpPr>
            <a:spLocks noGrp="1"/>
          </p:cNvSpPr>
          <p:nvPr>
            <p:ph type="dt" sz="half" idx="10"/>
          </p:nvPr>
        </p:nvSpPr>
        <p:spPr/>
        <p:txBody>
          <a:bodyPr/>
          <a:lstStyle/>
          <a:p>
            <a:fld id="{974A9E3B-ECF4-4C42-8386-6A1FECF21D68}" type="datetimeFigureOut">
              <a:rPr lang="en-US" smtClean="0"/>
              <a:t>3/28/24</a:t>
            </a:fld>
            <a:endParaRPr lang="en-US"/>
          </a:p>
        </p:txBody>
      </p:sp>
      <p:sp>
        <p:nvSpPr>
          <p:cNvPr id="6" name="Footer Placeholder 5">
            <a:extLst>
              <a:ext uri="{FF2B5EF4-FFF2-40B4-BE49-F238E27FC236}">
                <a16:creationId xmlns:a16="http://schemas.microsoft.com/office/drawing/2014/main" id="{1B4ABF64-CDE6-1BA8-C8FE-C55903360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FE9165-073D-7A5C-EBE2-389F01F10A3A}"/>
              </a:ext>
            </a:extLst>
          </p:cNvPr>
          <p:cNvSpPr>
            <a:spLocks noGrp="1"/>
          </p:cNvSpPr>
          <p:nvPr>
            <p:ph type="sldNum" sz="quarter" idx="12"/>
          </p:nvPr>
        </p:nvSpPr>
        <p:spPr/>
        <p:txBody>
          <a:bodyPr/>
          <a:lstStyle/>
          <a:p>
            <a:fld id="{7E499FB1-D1F1-D44D-BD92-822B57BAC398}" type="slidenum">
              <a:rPr lang="en-US" smtClean="0"/>
              <a:t>‹#›</a:t>
            </a:fld>
            <a:endParaRPr lang="en-US"/>
          </a:p>
        </p:txBody>
      </p:sp>
    </p:spTree>
    <p:extLst>
      <p:ext uri="{BB962C8B-B14F-4D97-AF65-F5344CB8AC3E}">
        <p14:creationId xmlns:p14="http://schemas.microsoft.com/office/powerpoint/2010/main" val="1731862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F0408-611E-1BA2-3EDC-201C68C6B7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394233-7681-6C26-E574-3052BA85FD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5137B4-6F55-9371-9F79-A11376BA7E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A9E3B-ECF4-4C42-8386-6A1FECF21D68}" type="datetimeFigureOut">
              <a:rPr lang="en-US" smtClean="0"/>
              <a:t>3/28/24</a:t>
            </a:fld>
            <a:endParaRPr lang="en-US"/>
          </a:p>
        </p:txBody>
      </p:sp>
      <p:sp>
        <p:nvSpPr>
          <p:cNvPr id="5" name="Footer Placeholder 4">
            <a:extLst>
              <a:ext uri="{FF2B5EF4-FFF2-40B4-BE49-F238E27FC236}">
                <a16:creationId xmlns:a16="http://schemas.microsoft.com/office/drawing/2014/main" id="{A2457254-94AF-E988-47F2-0FE1E9DE00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D30B68-5808-1FFF-56C2-FE279CD5D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99FB1-D1F1-D44D-BD92-822B57BAC398}" type="slidenum">
              <a:rPr lang="en-US" smtClean="0"/>
              <a:t>‹#›</a:t>
            </a:fld>
            <a:endParaRPr lang="en-US"/>
          </a:p>
        </p:txBody>
      </p:sp>
      <p:pic>
        <p:nvPicPr>
          <p:cNvPr id="8" name="Picture 7">
            <a:extLst>
              <a:ext uri="{FF2B5EF4-FFF2-40B4-BE49-F238E27FC236}">
                <a16:creationId xmlns:a16="http://schemas.microsoft.com/office/drawing/2014/main" id="{E85EBA99-9391-D89F-6267-03D52B576C1A}"/>
              </a:ext>
            </a:extLst>
          </p:cNvPr>
          <p:cNvPicPr>
            <a:picLocks noChangeAspect="1"/>
          </p:cNvPicPr>
          <p:nvPr userDrawn="1"/>
        </p:nvPicPr>
        <p:blipFill>
          <a:blip r:embed="rId13"/>
          <a:stretch>
            <a:fillRect/>
          </a:stretch>
        </p:blipFill>
        <p:spPr>
          <a:xfrm>
            <a:off x="2325" y="0"/>
            <a:ext cx="12187347" cy="6858000"/>
          </a:xfrm>
          <a:prstGeom prst="rect">
            <a:avLst/>
          </a:prstGeom>
        </p:spPr>
      </p:pic>
    </p:spTree>
    <p:extLst>
      <p:ext uri="{BB962C8B-B14F-4D97-AF65-F5344CB8AC3E}">
        <p14:creationId xmlns:p14="http://schemas.microsoft.com/office/powerpoint/2010/main" val="824333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i.org/10.1080/25741292.2018.1540378" TargetMode="External"/><Relationship Id="rId2" Type="http://schemas.openxmlformats.org/officeDocument/2006/relationships/hyperlink" Target="https://adphealth.org/irtoolkit/" TargetMode="External"/><Relationship Id="rId1" Type="http://schemas.openxmlformats.org/officeDocument/2006/relationships/slideLayout" Target="../slideLayouts/slideLayout2.xml"/><Relationship Id="rId6" Type="http://schemas.openxmlformats.org/officeDocument/2006/relationships/hyperlink" Target="https://iris.who.int/bitstream/handle/10665/91758/9789241506212_eng.pdf?sequence=1" TargetMode="External"/><Relationship Id="rId5" Type="http://schemas.openxmlformats.org/officeDocument/2006/relationships/hyperlink" Target="https://doi.org/10.1186/1748-5908-2-40" TargetMode="External"/><Relationship Id="rId4" Type="http://schemas.openxmlformats.org/officeDocument/2006/relationships/hyperlink" Target="https://doi.org/10.1186/s13012-022-01256-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186/s13012-021-01181-5" TargetMode="External"/><Relationship Id="rId2" Type="http://schemas.openxmlformats.org/officeDocument/2006/relationships/hyperlink" Target="https://doi.org/10.1186/s13012-022-01245-0" TargetMode="External"/><Relationship Id="rId1" Type="http://schemas.openxmlformats.org/officeDocument/2006/relationships/slideLayout" Target="../slideLayouts/slideLayout2.xml"/><Relationship Id="rId4" Type="http://schemas.openxmlformats.org/officeDocument/2006/relationships/hyperlink" Target="https://tdr.who.int/home/our-work/strengthening-research-capacity/massive-open-online-course-(mooc)-on-implementation-research"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doi.org/10.1186/s43058-023-00497-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DA892-BB42-1C1B-7F63-5119F764F191}"/>
              </a:ext>
            </a:extLst>
          </p:cNvPr>
          <p:cNvSpPr>
            <a:spLocks noGrp="1"/>
          </p:cNvSpPr>
          <p:nvPr>
            <p:ph type="ctrTitle"/>
          </p:nvPr>
        </p:nvSpPr>
        <p:spPr/>
        <p:txBody>
          <a:bodyPr>
            <a:normAutofit fontScale="90000"/>
          </a:bodyPr>
          <a:lstStyle/>
          <a:p>
            <a:r>
              <a:rPr lang="id-ID" dirty="0"/>
              <a:t>Urgensi Riset Implementasi untuk Penelitian Kebijakan Kesehatan</a:t>
            </a:r>
          </a:p>
        </p:txBody>
      </p:sp>
      <p:sp>
        <p:nvSpPr>
          <p:cNvPr id="3" name="Subtitle 2">
            <a:extLst>
              <a:ext uri="{FF2B5EF4-FFF2-40B4-BE49-F238E27FC236}">
                <a16:creationId xmlns:a16="http://schemas.microsoft.com/office/drawing/2014/main" id="{3BEE3FE3-EFA3-42C5-F5D7-9905EAEF4AEF}"/>
              </a:ext>
            </a:extLst>
          </p:cNvPr>
          <p:cNvSpPr>
            <a:spLocks noGrp="1"/>
          </p:cNvSpPr>
          <p:nvPr>
            <p:ph type="subTitle" idx="1"/>
          </p:nvPr>
        </p:nvSpPr>
        <p:spPr/>
        <p:txBody>
          <a:bodyPr>
            <a:normAutofit lnSpcReduction="10000"/>
          </a:bodyPr>
          <a:lstStyle/>
          <a:p>
            <a:r>
              <a:rPr lang="id-ID" dirty="0"/>
              <a:t>Ari </a:t>
            </a:r>
            <a:r>
              <a:rPr lang="id-ID" dirty="0" err="1"/>
              <a:t>Probandari</a:t>
            </a:r>
            <a:endParaRPr lang="id-ID" dirty="0"/>
          </a:p>
          <a:p>
            <a:endParaRPr lang="id-ID" dirty="0"/>
          </a:p>
          <a:p>
            <a:r>
              <a:rPr lang="id-ID" dirty="0"/>
              <a:t>Guru Besar</a:t>
            </a:r>
          </a:p>
          <a:p>
            <a:r>
              <a:rPr lang="id-ID" dirty="0"/>
              <a:t>Fakultas Kedokteran, Universitas Sebelas Maret, Surakarta</a:t>
            </a:r>
          </a:p>
        </p:txBody>
      </p:sp>
    </p:spTree>
    <p:extLst>
      <p:ext uri="{BB962C8B-B14F-4D97-AF65-F5344CB8AC3E}">
        <p14:creationId xmlns:p14="http://schemas.microsoft.com/office/powerpoint/2010/main" val="84543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Riset Implementasi</a:t>
            </a:r>
            <a:endParaRPr lang="en-GB" dirty="0"/>
          </a:p>
        </p:txBody>
      </p:sp>
      <p:sp>
        <p:nvSpPr>
          <p:cNvPr id="4" name="Rectangle 3"/>
          <p:cNvSpPr/>
          <p:nvPr/>
        </p:nvSpPr>
        <p:spPr>
          <a:xfrm>
            <a:off x="1943100" y="2225213"/>
            <a:ext cx="1448255" cy="1117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Intervention or Technology</a:t>
            </a:r>
          </a:p>
        </p:txBody>
      </p:sp>
      <p:sp>
        <p:nvSpPr>
          <p:cNvPr id="7" name="Rectangle 6"/>
          <p:cNvSpPr/>
          <p:nvPr/>
        </p:nvSpPr>
        <p:spPr>
          <a:xfrm>
            <a:off x="5245100" y="2225213"/>
            <a:ext cx="1130301" cy="1117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System Failure</a:t>
            </a:r>
          </a:p>
        </p:txBody>
      </p:sp>
      <p:sp>
        <p:nvSpPr>
          <p:cNvPr id="11" name="Rectangle 10"/>
          <p:cNvSpPr/>
          <p:nvPr/>
        </p:nvSpPr>
        <p:spPr>
          <a:xfrm>
            <a:off x="8813801" y="2225213"/>
            <a:ext cx="1527629" cy="1117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Improvements in health (patient outcomes)</a:t>
            </a:r>
          </a:p>
        </p:txBody>
      </p:sp>
      <p:cxnSp>
        <p:nvCxnSpPr>
          <p:cNvPr id="13" name="Straight Arrow Connector 12"/>
          <p:cNvCxnSpPr>
            <a:stCxn id="4" idx="3"/>
            <a:endCxn id="7" idx="1"/>
          </p:cNvCxnSpPr>
          <p:nvPr/>
        </p:nvCxnSpPr>
        <p:spPr>
          <a:xfrm>
            <a:off x="3391355" y="2784013"/>
            <a:ext cx="185374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a:endCxn id="11" idx="1"/>
          </p:cNvCxnSpPr>
          <p:nvPr/>
        </p:nvCxnSpPr>
        <p:spPr>
          <a:xfrm>
            <a:off x="6375400" y="2784013"/>
            <a:ext cx="2438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594697" y="3852548"/>
            <a:ext cx="2035627" cy="660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Systems failure</a:t>
            </a:r>
          </a:p>
        </p:txBody>
      </p:sp>
      <p:sp>
        <p:nvSpPr>
          <p:cNvPr id="34" name="Rectangle 33"/>
          <p:cNvSpPr/>
          <p:nvPr/>
        </p:nvSpPr>
        <p:spPr>
          <a:xfrm>
            <a:off x="6594695" y="4884761"/>
            <a:ext cx="2035626" cy="660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MULTIPLE decisions</a:t>
            </a:r>
          </a:p>
        </p:txBody>
      </p:sp>
      <p:sp>
        <p:nvSpPr>
          <p:cNvPr id="35" name="Rectangle 34"/>
          <p:cNvSpPr/>
          <p:nvPr/>
        </p:nvSpPr>
        <p:spPr>
          <a:xfrm>
            <a:off x="6594696" y="5870767"/>
            <a:ext cx="2035626" cy="660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Systems failure</a:t>
            </a:r>
          </a:p>
        </p:txBody>
      </p:sp>
      <p:cxnSp>
        <p:nvCxnSpPr>
          <p:cNvPr id="42" name="Straight Arrow Connector 41"/>
          <p:cNvCxnSpPr>
            <a:stCxn id="19" idx="2"/>
            <a:endCxn id="34" idx="0"/>
          </p:cNvCxnSpPr>
          <p:nvPr/>
        </p:nvCxnSpPr>
        <p:spPr>
          <a:xfrm flipH="1">
            <a:off x="7612508" y="4512949"/>
            <a:ext cx="2" cy="371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Rectangle 4"/>
          <p:cNvSpPr>
            <a:spLocks noChangeArrowheads="1"/>
          </p:cNvSpPr>
          <p:nvPr/>
        </p:nvSpPr>
        <p:spPr bwMode="auto">
          <a:xfrm>
            <a:off x="4035644" y="3954354"/>
            <a:ext cx="1323975" cy="1977514"/>
          </a:xfrm>
          <a:prstGeom prst="rect">
            <a:avLst/>
          </a:prstGeom>
          <a:solidFill>
            <a:schemeClr val="bg1"/>
          </a:solidFill>
          <a:ln w="15875" cap="rnd">
            <a:solidFill>
              <a:srgbClr val="000000"/>
            </a:solidFill>
            <a:miter lim="800000"/>
            <a:headEnd/>
            <a:tailEnd/>
          </a:ln>
        </p:spPr>
        <p:txBody>
          <a:bodyPr lIns="0" tIns="0" rIns="0" bIns="0"/>
          <a:lstStyle/>
          <a:p>
            <a:pPr algn="ctr"/>
            <a:endParaRPr lang="en-US" sz="1300" b="1" u="sng" dirty="0"/>
          </a:p>
          <a:p>
            <a:pPr algn="ctr"/>
            <a:r>
              <a:rPr lang="en-US" sz="1300" b="1" u="sng" dirty="0"/>
              <a:t>Implementation Outcomes</a:t>
            </a:r>
          </a:p>
          <a:p>
            <a:pPr algn="ctr"/>
            <a:r>
              <a:rPr lang="en-US" sz="1300" dirty="0"/>
              <a:t>Feasibility</a:t>
            </a:r>
          </a:p>
          <a:p>
            <a:pPr algn="ctr"/>
            <a:r>
              <a:rPr lang="en-US" sz="1300" dirty="0"/>
              <a:t>Fidelity</a:t>
            </a:r>
          </a:p>
          <a:p>
            <a:pPr algn="ctr"/>
            <a:r>
              <a:rPr lang="en-US" sz="1300" dirty="0"/>
              <a:t>Penetration</a:t>
            </a:r>
          </a:p>
          <a:p>
            <a:pPr algn="ctr"/>
            <a:r>
              <a:rPr lang="en-US" sz="1300" dirty="0"/>
              <a:t>Acceptability</a:t>
            </a:r>
          </a:p>
          <a:p>
            <a:pPr algn="ctr"/>
            <a:r>
              <a:rPr lang="en-US" sz="1300" dirty="0"/>
              <a:t>Sustainability</a:t>
            </a:r>
          </a:p>
          <a:p>
            <a:pPr algn="ctr"/>
            <a:r>
              <a:rPr lang="en-US" sz="1300" dirty="0"/>
              <a:t>Uptake</a:t>
            </a:r>
          </a:p>
          <a:p>
            <a:pPr algn="ctr"/>
            <a:r>
              <a:rPr lang="en-US" sz="1300" dirty="0"/>
              <a:t>Costs</a:t>
            </a:r>
          </a:p>
        </p:txBody>
      </p:sp>
      <p:cxnSp>
        <p:nvCxnSpPr>
          <p:cNvPr id="52" name="Straight Arrow Connector 51"/>
          <p:cNvCxnSpPr>
            <a:stCxn id="37" idx="2"/>
            <a:endCxn id="50" idx="0"/>
          </p:cNvCxnSpPr>
          <p:nvPr/>
        </p:nvCxnSpPr>
        <p:spPr>
          <a:xfrm flipH="1">
            <a:off x="4697632" y="3342814"/>
            <a:ext cx="2896969" cy="6115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19" idx="1"/>
          </p:cNvCxnSpPr>
          <p:nvPr/>
        </p:nvCxnSpPr>
        <p:spPr>
          <a:xfrm>
            <a:off x="5359620" y="4182748"/>
            <a:ext cx="12350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4" idx="1"/>
          </p:cNvCxnSpPr>
          <p:nvPr/>
        </p:nvCxnSpPr>
        <p:spPr>
          <a:xfrm flipH="1">
            <a:off x="5359619" y="5214961"/>
            <a:ext cx="12350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0" idx="2"/>
            <a:endCxn id="35" idx="1"/>
          </p:cNvCxnSpPr>
          <p:nvPr/>
        </p:nvCxnSpPr>
        <p:spPr>
          <a:xfrm>
            <a:off x="4697632" y="5931869"/>
            <a:ext cx="1897065" cy="2690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816408" y="2225213"/>
            <a:ext cx="1059201" cy="1117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Barriers</a:t>
            </a:r>
          </a:p>
        </p:txBody>
      </p:sp>
      <p:sp>
        <p:nvSpPr>
          <p:cNvPr id="37" name="Rectangle 36"/>
          <p:cNvSpPr/>
          <p:nvPr/>
        </p:nvSpPr>
        <p:spPr>
          <a:xfrm>
            <a:off x="6748875" y="2225213"/>
            <a:ext cx="1691451" cy="1117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Implementation Strategy</a:t>
            </a:r>
          </a:p>
        </p:txBody>
      </p:sp>
      <p:sp>
        <p:nvSpPr>
          <p:cNvPr id="3" name="TextBox 2">
            <a:extLst>
              <a:ext uri="{FF2B5EF4-FFF2-40B4-BE49-F238E27FC236}">
                <a16:creationId xmlns:a16="http://schemas.microsoft.com/office/drawing/2014/main" id="{F749BF92-5530-2DD1-17B6-403BD034E73F}"/>
              </a:ext>
            </a:extLst>
          </p:cNvPr>
          <p:cNvSpPr txBox="1"/>
          <p:nvPr/>
        </p:nvSpPr>
        <p:spPr>
          <a:xfrm>
            <a:off x="17787" y="5992970"/>
            <a:ext cx="4857822" cy="830997"/>
          </a:xfrm>
          <a:prstGeom prst="rect">
            <a:avLst/>
          </a:prstGeom>
          <a:noFill/>
        </p:spPr>
        <p:txBody>
          <a:bodyPr wrap="square">
            <a:spAutoFit/>
          </a:bodyPr>
          <a:lstStyle/>
          <a:p>
            <a:pPr algn="ctr"/>
            <a:r>
              <a:rPr lang="en-US" sz="2400" dirty="0">
                <a:highlight>
                  <a:srgbClr val="FFFF00"/>
                </a:highlight>
              </a:rPr>
              <a:t>“ how and why implementation is going right or wrong”</a:t>
            </a:r>
            <a:r>
              <a:rPr lang="en-US" sz="2400" dirty="0"/>
              <a:t> </a:t>
            </a:r>
          </a:p>
        </p:txBody>
      </p:sp>
      <p:sp>
        <p:nvSpPr>
          <p:cNvPr id="6" name="TextBox 5">
            <a:extLst>
              <a:ext uri="{FF2B5EF4-FFF2-40B4-BE49-F238E27FC236}">
                <a16:creationId xmlns:a16="http://schemas.microsoft.com/office/drawing/2014/main" id="{CAFA7BD6-94C8-A37B-9F05-A97E5A812832}"/>
              </a:ext>
            </a:extLst>
          </p:cNvPr>
          <p:cNvSpPr txBox="1"/>
          <p:nvPr/>
        </p:nvSpPr>
        <p:spPr>
          <a:xfrm>
            <a:off x="6146116" y="1552544"/>
            <a:ext cx="6096000" cy="461665"/>
          </a:xfrm>
          <a:prstGeom prst="rect">
            <a:avLst/>
          </a:prstGeom>
          <a:noFill/>
        </p:spPr>
        <p:txBody>
          <a:bodyPr wrap="square">
            <a:spAutoFit/>
          </a:bodyPr>
          <a:lstStyle/>
          <a:p>
            <a:r>
              <a:rPr lang="en-US" sz="2400" dirty="0">
                <a:highlight>
                  <a:srgbClr val="00FFFF"/>
                </a:highlight>
              </a:rPr>
              <a:t>testing approaches to improve it</a:t>
            </a:r>
            <a:endParaRPr lang="en-US" sz="2400" dirty="0"/>
          </a:p>
        </p:txBody>
      </p:sp>
    </p:spTree>
    <p:extLst>
      <p:ext uri="{BB962C8B-B14F-4D97-AF65-F5344CB8AC3E}">
        <p14:creationId xmlns:p14="http://schemas.microsoft.com/office/powerpoint/2010/main" val="97917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2CEAA-EA0D-CEA5-1789-0B523622045E}"/>
              </a:ext>
            </a:extLst>
          </p:cNvPr>
          <p:cNvSpPr>
            <a:spLocks noGrp="1"/>
          </p:cNvSpPr>
          <p:nvPr>
            <p:ph type="title"/>
          </p:nvPr>
        </p:nvSpPr>
        <p:spPr>
          <a:xfrm>
            <a:off x="838200" y="0"/>
            <a:ext cx="10515600" cy="824753"/>
          </a:xfrm>
        </p:spPr>
        <p:txBody>
          <a:bodyPr/>
          <a:lstStyle/>
          <a:p>
            <a:r>
              <a:rPr lang="en-US" dirty="0" err="1"/>
              <a:t>Karakteristik</a:t>
            </a:r>
            <a:r>
              <a:rPr lang="en-US" dirty="0"/>
              <a:t> </a:t>
            </a:r>
            <a:r>
              <a:rPr lang="en-US" dirty="0" err="1"/>
              <a:t>Riset</a:t>
            </a:r>
            <a:r>
              <a:rPr lang="en-US" dirty="0"/>
              <a:t> </a:t>
            </a:r>
            <a:r>
              <a:rPr lang="en-US" dirty="0" err="1"/>
              <a:t>Implementasi</a:t>
            </a:r>
            <a:endParaRPr lang="en-US" dirty="0"/>
          </a:p>
        </p:txBody>
      </p:sp>
      <p:pic>
        <p:nvPicPr>
          <p:cNvPr id="5" name="Content Placeholder 4">
            <a:extLst>
              <a:ext uri="{FF2B5EF4-FFF2-40B4-BE49-F238E27FC236}">
                <a16:creationId xmlns:a16="http://schemas.microsoft.com/office/drawing/2014/main" id="{AE2FCAA6-611D-F682-E8BB-90667980C66B}"/>
              </a:ext>
            </a:extLst>
          </p:cNvPr>
          <p:cNvPicPr>
            <a:picLocks noGrp="1" noChangeAspect="1"/>
          </p:cNvPicPr>
          <p:nvPr>
            <p:ph idx="1"/>
          </p:nvPr>
        </p:nvPicPr>
        <p:blipFill>
          <a:blip r:embed="rId2"/>
          <a:stretch>
            <a:fillRect/>
          </a:stretch>
        </p:blipFill>
        <p:spPr>
          <a:xfrm>
            <a:off x="611127" y="757478"/>
            <a:ext cx="10969745" cy="6100522"/>
          </a:xfrm>
        </p:spPr>
      </p:pic>
    </p:spTree>
    <p:extLst>
      <p:ext uri="{BB962C8B-B14F-4D97-AF65-F5344CB8AC3E}">
        <p14:creationId xmlns:p14="http://schemas.microsoft.com/office/powerpoint/2010/main" val="3412399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F949-EC4E-3C20-04D4-E37AF4196DD9}"/>
              </a:ext>
            </a:extLst>
          </p:cNvPr>
          <p:cNvSpPr>
            <a:spLocks noGrp="1"/>
          </p:cNvSpPr>
          <p:nvPr>
            <p:ph type="title"/>
          </p:nvPr>
        </p:nvSpPr>
        <p:spPr/>
        <p:txBody>
          <a:bodyPr/>
          <a:lstStyle/>
          <a:p>
            <a:r>
              <a:rPr lang="id-ID" dirty="0"/>
              <a:t>Luaran Implementasi </a:t>
            </a:r>
            <a:br>
              <a:rPr lang="id-ID" dirty="0"/>
            </a:br>
            <a:r>
              <a:rPr lang="en-GB" i="1" dirty="0"/>
              <a:t>(Implementation Outcome)</a:t>
            </a:r>
          </a:p>
        </p:txBody>
      </p:sp>
      <p:sp>
        <p:nvSpPr>
          <p:cNvPr id="3" name="Content Placeholder 2">
            <a:extLst>
              <a:ext uri="{FF2B5EF4-FFF2-40B4-BE49-F238E27FC236}">
                <a16:creationId xmlns:a16="http://schemas.microsoft.com/office/drawing/2014/main" id="{AA1A2E1D-CEC2-E137-2CE3-9CA39F99C150}"/>
              </a:ext>
            </a:extLst>
          </p:cNvPr>
          <p:cNvSpPr>
            <a:spLocks noGrp="1"/>
          </p:cNvSpPr>
          <p:nvPr>
            <p:ph idx="1"/>
          </p:nvPr>
        </p:nvSpPr>
        <p:spPr/>
        <p:txBody>
          <a:bodyPr/>
          <a:lstStyle/>
          <a:p>
            <a:r>
              <a:rPr lang="id-ID" dirty="0"/>
              <a:t>Konstruk/domain yang mencerminkan efek/hasil dari suatu proses implementasi intervensi/teknologi.</a:t>
            </a:r>
          </a:p>
          <a:p>
            <a:r>
              <a:rPr lang="id-ID" dirty="0"/>
              <a:t>Dapat digunakan untuk mengukur keberhasilan/kegagalan suatu proses implementasi</a:t>
            </a:r>
          </a:p>
          <a:p>
            <a:r>
              <a:rPr lang="id-ID" i="1" dirty="0"/>
              <a:t>‘</a:t>
            </a:r>
            <a:r>
              <a:rPr lang="id-ID" i="1" dirty="0" err="1"/>
              <a:t>Intermediate</a:t>
            </a:r>
            <a:r>
              <a:rPr lang="id-ID" i="1" dirty="0"/>
              <a:t> </a:t>
            </a:r>
            <a:r>
              <a:rPr lang="id-ID" i="1" dirty="0" err="1"/>
              <a:t>outcome</a:t>
            </a:r>
            <a:r>
              <a:rPr lang="id-ID" i="1" dirty="0"/>
              <a:t>’ </a:t>
            </a:r>
            <a:r>
              <a:rPr lang="id-ID" dirty="0"/>
              <a:t>dari suatu efektivitas intervensi pada populasi/individu (status kesehatan, </a:t>
            </a:r>
            <a:r>
              <a:rPr lang="id-ID" i="1" dirty="0" err="1"/>
              <a:t>quality</a:t>
            </a:r>
            <a:r>
              <a:rPr lang="id-ID" i="1" dirty="0"/>
              <a:t> </a:t>
            </a:r>
            <a:r>
              <a:rPr lang="id-ID" i="1" dirty="0" err="1"/>
              <a:t>of</a:t>
            </a:r>
            <a:r>
              <a:rPr lang="id-ID" i="1" dirty="0"/>
              <a:t> </a:t>
            </a:r>
            <a:r>
              <a:rPr lang="id-ID" i="1" dirty="0" err="1"/>
              <a:t>life</a:t>
            </a:r>
            <a:r>
              <a:rPr lang="id-ID" dirty="0"/>
              <a:t>)</a:t>
            </a:r>
          </a:p>
          <a:p>
            <a:endParaRPr lang="en-US" dirty="0"/>
          </a:p>
        </p:txBody>
      </p:sp>
    </p:spTree>
    <p:extLst>
      <p:ext uri="{BB962C8B-B14F-4D97-AF65-F5344CB8AC3E}">
        <p14:creationId xmlns:p14="http://schemas.microsoft.com/office/powerpoint/2010/main" val="526843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61EA7-66E2-50C1-D05C-53142ED8921E}"/>
              </a:ext>
            </a:extLst>
          </p:cNvPr>
          <p:cNvSpPr>
            <a:spLocks noGrp="1"/>
          </p:cNvSpPr>
          <p:nvPr>
            <p:ph type="title"/>
          </p:nvPr>
        </p:nvSpPr>
        <p:spPr/>
        <p:txBody>
          <a:bodyPr/>
          <a:lstStyle/>
          <a:p>
            <a:r>
              <a:rPr lang="id-ID" dirty="0"/>
              <a:t>Definisi Luaran Implementasi [1] </a:t>
            </a:r>
          </a:p>
        </p:txBody>
      </p:sp>
      <p:graphicFrame>
        <p:nvGraphicFramePr>
          <p:cNvPr id="4" name="Content Placeholder 3">
            <a:extLst>
              <a:ext uri="{FF2B5EF4-FFF2-40B4-BE49-F238E27FC236}">
                <a16:creationId xmlns:a16="http://schemas.microsoft.com/office/drawing/2014/main" id="{B4C8BD75-9BD0-73B1-B095-BD15766515B9}"/>
              </a:ext>
            </a:extLst>
          </p:cNvPr>
          <p:cNvGraphicFramePr>
            <a:graphicFrameLocks noGrp="1"/>
          </p:cNvGraphicFramePr>
          <p:nvPr>
            <p:ph idx="1"/>
          </p:nvPr>
        </p:nvGraphicFramePr>
        <p:xfrm>
          <a:off x="838200" y="1825625"/>
          <a:ext cx="10515597" cy="421132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710331782"/>
                    </a:ext>
                  </a:extLst>
                </a:gridCol>
                <a:gridCol w="3505199">
                  <a:extLst>
                    <a:ext uri="{9D8B030D-6E8A-4147-A177-3AD203B41FA5}">
                      <a16:colId xmlns:a16="http://schemas.microsoft.com/office/drawing/2014/main" val="3325086149"/>
                    </a:ext>
                  </a:extLst>
                </a:gridCol>
                <a:gridCol w="3505199">
                  <a:extLst>
                    <a:ext uri="{9D8B030D-6E8A-4147-A177-3AD203B41FA5}">
                      <a16:colId xmlns:a16="http://schemas.microsoft.com/office/drawing/2014/main" val="16419896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Head)"/>
                        </a:rPr>
                        <a:t>Implementation Outcome</a:t>
                      </a:r>
                      <a:endParaRPr lang="en-US" sz="1800" dirty="0">
                        <a:effectLst/>
                        <a:latin typeface="Calibri(Head)"/>
                        <a:ea typeface="MS Mincho"/>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Head)"/>
                        </a:rPr>
                        <a:t>Working Definition*</a:t>
                      </a:r>
                      <a:endParaRPr lang="en-US" sz="1800" dirty="0">
                        <a:effectLst/>
                        <a:latin typeface="Calibri(Head)"/>
                        <a:ea typeface="MS Mincho"/>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Head)"/>
                        </a:rPr>
                        <a:t>Related terms**</a:t>
                      </a:r>
                      <a:endParaRPr lang="en-US" sz="1800" dirty="0">
                        <a:effectLst/>
                        <a:latin typeface="Calibri(Head)"/>
                        <a:ea typeface="MS Mincho"/>
                        <a:cs typeface="Arial"/>
                      </a:endParaRPr>
                    </a:p>
                  </a:txBody>
                  <a:tcPr/>
                </a:tc>
                <a:extLst>
                  <a:ext uri="{0D108BD9-81ED-4DB2-BD59-A6C34878D82A}">
                    <a16:rowId xmlns:a16="http://schemas.microsoft.com/office/drawing/2014/main" val="2116241000"/>
                  </a:ext>
                </a:extLst>
              </a:tr>
              <a:tr h="370840">
                <a:tc>
                  <a:txBody>
                    <a:bodyPr/>
                    <a:lstStyle/>
                    <a:p>
                      <a:pPr marL="0" marR="0">
                        <a:spcBef>
                          <a:spcPts val="0"/>
                        </a:spcBef>
                        <a:spcAft>
                          <a:spcPts val="0"/>
                        </a:spcAft>
                      </a:pPr>
                      <a:r>
                        <a:rPr lang="en-GB" sz="1700" b="0" kern="1200" dirty="0">
                          <a:solidFill>
                            <a:schemeClr val="tx1"/>
                          </a:solidFill>
                          <a:effectLst/>
                          <a:latin typeface="+mn-lt"/>
                          <a:ea typeface="+mn-ea"/>
                          <a:cs typeface="+mn-cs"/>
                        </a:rPr>
                        <a:t>Acceptability</a:t>
                      </a:r>
                      <a:endParaRPr lang="en-US" sz="1700" b="0" kern="1200" dirty="0">
                        <a:solidFill>
                          <a:schemeClr val="tx1"/>
                        </a:solidFill>
                        <a:effectLst/>
                        <a:latin typeface="+mn-lt"/>
                        <a:ea typeface="+mn-ea"/>
                        <a:cs typeface="+mn-cs"/>
                      </a:endParaRPr>
                    </a:p>
                  </a:txBody>
                  <a:tcPr marL="65463" marR="65463" marT="0" marB="0"/>
                </a:tc>
                <a:tc>
                  <a:txBody>
                    <a:bodyPr/>
                    <a:lstStyle/>
                    <a:p>
                      <a:pPr marL="0" marR="0">
                        <a:spcBef>
                          <a:spcPts val="0"/>
                        </a:spcBef>
                        <a:spcAft>
                          <a:spcPts val="0"/>
                        </a:spcAft>
                      </a:pPr>
                      <a:r>
                        <a:rPr lang="en-GB" sz="1800" dirty="0">
                          <a:effectLst/>
                        </a:rPr>
                        <a:t>The perception among stakeholders (e.g. consumers, providers, managers, policy-makers) that an intervention is agreeable</a:t>
                      </a:r>
                      <a:endParaRPr lang="en-US" sz="1800" dirty="0">
                        <a:effectLst/>
                        <a:latin typeface="Cambria"/>
                        <a:ea typeface="MS Mincho"/>
                        <a:cs typeface="Arial"/>
                      </a:endParaRPr>
                    </a:p>
                  </a:txBody>
                  <a:tcPr marL="65463" marR="65463" marT="0" marB="0"/>
                </a:tc>
                <a:tc>
                  <a:txBody>
                    <a:bodyPr/>
                    <a:lstStyle/>
                    <a:p>
                      <a:pPr marL="0" marR="0">
                        <a:spcBef>
                          <a:spcPts val="0"/>
                        </a:spcBef>
                        <a:spcAft>
                          <a:spcPts val="0"/>
                        </a:spcAft>
                      </a:pPr>
                      <a:r>
                        <a:rPr lang="en-GB" sz="1800" dirty="0">
                          <a:effectLst/>
                        </a:rPr>
                        <a:t>Related factors: (e.g. Comfort, Relative advantage, Credibility)</a:t>
                      </a:r>
                      <a:endParaRPr lang="en-US" sz="1800" dirty="0">
                        <a:effectLst/>
                        <a:latin typeface="Cambria"/>
                        <a:ea typeface="MS Mincho"/>
                        <a:cs typeface="Arial"/>
                      </a:endParaRPr>
                    </a:p>
                  </a:txBody>
                  <a:tcPr marL="65463" marR="65463" marT="0" marB="0"/>
                </a:tc>
                <a:extLst>
                  <a:ext uri="{0D108BD9-81ED-4DB2-BD59-A6C34878D82A}">
                    <a16:rowId xmlns:a16="http://schemas.microsoft.com/office/drawing/2014/main" val="3198752454"/>
                  </a:ext>
                </a:extLst>
              </a:tr>
              <a:tr h="370840">
                <a:tc>
                  <a:txBody>
                    <a:bodyPr/>
                    <a:lstStyle/>
                    <a:p>
                      <a:pPr marL="0" marR="0">
                        <a:spcBef>
                          <a:spcPts val="0"/>
                        </a:spcBef>
                        <a:spcAft>
                          <a:spcPts val="0"/>
                        </a:spcAft>
                      </a:pPr>
                      <a:r>
                        <a:rPr lang="en-GB" sz="1800" dirty="0">
                          <a:effectLst/>
                        </a:rPr>
                        <a:t>Adoption</a:t>
                      </a:r>
                      <a:endParaRPr lang="en-US" sz="1800" dirty="0">
                        <a:effectLst/>
                        <a:latin typeface="Cambria"/>
                        <a:ea typeface="MS Mincho"/>
                        <a:cs typeface="Arial"/>
                      </a:endParaRPr>
                    </a:p>
                  </a:txBody>
                  <a:tcPr marL="65463" marR="65463" marT="0" marB="0"/>
                </a:tc>
                <a:tc>
                  <a:txBody>
                    <a:bodyPr/>
                    <a:lstStyle/>
                    <a:p>
                      <a:pPr marL="0" marR="0">
                        <a:spcBef>
                          <a:spcPts val="0"/>
                        </a:spcBef>
                        <a:spcAft>
                          <a:spcPts val="0"/>
                        </a:spcAft>
                      </a:pPr>
                      <a:r>
                        <a:rPr lang="en-GB" sz="1800" dirty="0">
                          <a:effectLst/>
                        </a:rPr>
                        <a:t>The intention, initial decision, or action to try to employ a new intervention</a:t>
                      </a:r>
                      <a:endParaRPr lang="en-US" sz="1800" dirty="0">
                        <a:effectLst/>
                        <a:latin typeface="Cambria"/>
                        <a:ea typeface="MS Mincho"/>
                        <a:cs typeface="Arial"/>
                      </a:endParaRPr>
                    </a:p>
                  </a:txBody>
                  <a:tcPr marL="65463" marR="65463" marT="0" marB="0"/>
                </a:tc>
                <a:tc>
                  <a:txBody>
                    <a:bodyPr/>
                    <a:lstStyle/>
                    <a:p>
                      <a:pPr marL="0" marR="0">
                        <a:spcBef>
                          <a:spcPts val="0"/>
                        </a:spcBef>
                        <a:spcAft>
                          <a:spcPts val="0"/>
                        </a:spcAft>
                      </a:pPr>
                      <a:r>
                        <a:rPr lang="en-GB" sz="1800" dirty="0">
                          <a:effectLst/>
                        </a:rPr>
                        <a:t>Uptake, Utilization, Intention to try, </a:t>
                      </a:r>
                      <a:endParaRPr lang="en-US" sz="1800" dirty="0">
                        <a:effectLst/>
                        <a:latin typeface="Cambria"/>
                        <a:ea typeface="MS Mincho"/>
                        <a:cs typeface="Arial"/>
                      </a:endParaRPr>
                    </a:p>
                  </a:txBody>
                  <a:tcPr marL="65463" marR="65463" marT="0" marB="0"/>
                </a:tc>
                <a:extLst>
                  <a:ext uri="{0D108BD9-81ED-4DB2-BD59-A6C34878D82A}">
                    <a16:rowId xmlns:a16="http://schemas.microsoft.com/office/drawing/2014/main" val="2437318886"/>
                  </a:ext>
                </a:extLst>
              </a:tr>
              <a:tr h="370840">
                <a:tc>
                  <a:txBody>
                    <a:bodyPr/>
                    <a:lstStyle/>
                    <a:p>
                      <a:pPr marL="0" marR="0">
                        <a:spcBef>
                          <a:spcPts val="0"/>
                        </a:spcBef>
                        <a:spcAft>
                          <a:spcPts val="0"/>
                        </a:spcAft>
                      </a:pPr>
                      <a:r>
                        <a:rPr lang="en-GB" sz="1800" dirty="0">
                          <a:effectLst/>
                        </a:rPr>
                        <a:t>Appropriateness</a:t>
                      </a:r>
                      <a:endParaRPr lang="en-US" sz="1800" dirty="0">
                        <a:effectLst/>
                        <a:latin typeface="Cambria"/>
                        <a:ea typeface="MS Mincho"/>
                        <a:cs typeface="Arial"/>
                      </a:endParaRPr>
                    </a:p>
                  </a:txBody>
                  <a:tcPr marL="65463" marR="65463" marT="0" marB="0"/>
                </a:tc>
                <a:tc>
                  <a:txBody>
                    <a:bodyPr/>
                    <a:lstStyle/>
                    <a:p>
                      <a:pPr marL="0" marR="0">
                        <a:spcBef>
                          <a:spcPts val="0"/>
                        </a:spcBef>
                        <a:spcAft>
                          <a:spcPts val="0"/>
                        </a:spcAft>
                      </a:pPr>
                      <a:r>
                        <a:rPr lang="en-GB" sz="1800" dirty="0">
                          <a:effectLst/>
                        </a:rPr>
                        <a:t>The perceived fit or relevance of the intervention in a particular setting or for a particular target audience (e.g. provider or consumer) or issue</a:t>
                      </a:r>
                      <a:endParaRPr lang="en-US" sz="1800" dirty="0">
                        <a:effectLst/>
                        <a:latin typeface="Cambria"/>
                        <a:ea typeface="MS Mincho"/>
                        <a:cs typeface="Arial"/>
                      </a:endParaRPr>
                    </a:p>
                  </a:txBody>
                  <a:tcPr marL="65463" marR="65463" marT="0" marB="0"/>
                </a:tc>
                <a:tc>
                  <a:txBody>
                    <a:bodyPr/>
                    <a:lstStyle/>
                    <a:p>
                      <a:pPr marL="0" marR="0">
                        <a:spcBef>
                          <a:spcPts val="0"/>
                        </a:spcBef>
                        <a:spcAft>
                          <a:spcPts val="0"/>
                        </a:spcAft>
                      </a:pPr>
                      <a:r>
                        <a:rPr lang="en-GB" sz="1800" dirty="0">
                          <a:effectLst/>
                        </a:rPr>
                        <a:t>Relevance, Perceived fit, Compatibility, Perceived usefulness or suitability</a:t>
                      </a:r>
                      <a:endParaRPr lang="en-US" sz="1800" dirty="0">
                        <a:effectLst/>
                        <a:latin typeface="Cambria"/>
                        <a:ea typeface="MS Mincho"/>
                        <a:cs typeface="Arial"/>
                      </a:endParaRPr>
                    </a:p>
                  </a:txBody>
                  <a:tcPr marL="65463" marR="65463" marT="0" marB="0"/>
                </a:tc>
                <a:extLst>
                  <a:ext uri="{0D108BD9-81ED-4DB2-BD59-A6C34878D82A}">
                    <a16:rowId xmlns:a16="http://schemas.microsoft.com/office/drawing/2014/main" val="2886133171"/>
                  </a:ext>
                </a:extLst>
              </a:tr>
              <a:tr h="370840">
                <a:tc>
                  <a:txBody>
                    <a:bodyPr/>
                    <a:lstStyle/>
                    <a:p>
                      <a:pPr marL="0" marR="0">
                        <a:spcBef>
                          <a:spcPts val="0"/>
                        </a:spcBef>
                        <a:spcAft>
                          <a:spcPts val="0"/>
                        </a:spcAft>
                      </a:pPr>
                      <a:r>
                        <a:rPr lang="en-GB" sz="1800" dirty="0">
                          <a:effectLst/>
                        </a:rPr>
                        <a:t>Feasibility</a:t>
                      </a:r>
                      <a:endParaRPr lang="en-US" sz="1800" dirty="0">
                        <a:effectLst/>
                        <a:latin typeface="Cambria"/>
                        <a:ea typeface="MS Mincho"/>
                        <a:cs typeface="Arial"/>
                      </a:endParaRPr>
                    </a:p>
                  </a:txBody>
                  <a:tcPr marL="65463" marR="65463" marT="0" marB="0"/>
                </a:tc>
                <a:tc>
                  <a:txBody>
                    <a:bodyPr/>
                    <a:lstStyle/>
                    <a:p>
                      <a:pPr marL="0" marR="0">
                        <a:spcBef>
                          <a:spcPts val="0"/>
                        </a:spcBef>
                        <a:spcAft>
                          <a:spcPts val="0"/>
                        </a:spcAft>
                      </a:pPr>
                      <a:r>
                        <a:rPr lang="en-GB" sz="1800" dirty="0">
                          <a:effectLst/>
                        </a:rPr>
                        <a:t>The extent to which an intervention can be carried out in a particular setting or organization</a:t>
                      </a:r>
                      <a:endParaRPr lang="en-US" sz="1800" dirty="0">
                        <a:effectLst/>
                        <a:latin typeface="Cambria"/>
                        <a:ea typeface="MS Mincho"/>
                        <a:cs typeface="Arial"/>
                      </a:endParaRPr>
                    </a:p>
                  </a:txBody>
                  <a:tcPr marL="65463" marR="65463" marT="0" marB="0"/>
                </a:tc>
                <a:tc>
                  <a:txBody>
                    <a:bodyPr/>
                    <a:lstStyle/>
                    <a:p>
                      <a:pPr marL="0" marR="0">
                        <a:spcBef>
                          <a:spcPts val="0"/>
                        </a:spcBef>
                        <a:spcAft>
                          <a:spcPts val="0"/>
                        </a:spcAft>
                      </a:pPr>
                      <a:r>
                        <a:rPr lang="en-GB" sz="1800" dirty="0">
                          <a:effectLst/>
                        </a:rPr>
                        <a:t>Practicality, Actual fit, Utility, Trialability</a:t>
                      </a:r>
                      <a:endParaRPr lang="en-US" sz="1800" dirty="0">
                        <a:effectLst/>
                        <a:latin typeface="Cambria"/>
                        <a:ea typeface="MS Mincho"/>
                        <a:cs typeface="Arial"/>
                      </a:endParaRPr>
                    </a:p>
                  </a:txBody>
                  <a:tcPr marL="65463" marR="65463" marT="0" marB="0"/>
                </a:tc>
                <a:extLst>
                  <a:ext uri="{0D108BD9-81ED-4DB2-BD59-A6C34878D82A}">
                    <a16:rowId xmlns:a16="http://schemas.microsoft.com/office/drawing/2014/main" val="1940917891"/>
                  </a:ext>
                </a:extLst>
              </a:tr>
            </a:tbl>
          </a:graphicData>
        </a:graphic>
      </p:graphicFrame>
    </p:spTree>
    <p:extLst>
      <p:ext uri="{BB962C8B-B14F-4D97-AF65-F5344CB8AC3E}">
        <p14:creationId xmlns:p14="http://schemas.microsoft.com/office/powerpoint/2010/main" val="140965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707FA-3E2E-D357-CC86-3F4BD73AF5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59C0DC-FBA8-BBEB-670E-D133D10013C2}"/>
              </a:ext>
            </a:extLst>
          </p:cNvPr>
          <p:cNvSpPr>
            <a:spLocks noGrp="1"/>
          </p:cNvSpPr>
          <p:nvPr>
            <p:ph type="title"/>
          </p:nvPr>
        </p:nvSpPr>
        <p:spPr/>
        <p:txBody>
          <a:bodyPr/>
          <a:lstStyle/>
          <a:p>
            <a:r>
              <a:rPr lang="id-ID" dirty="0"/>
              <a:t>Definisi Luaran Implementasi [2] </a:t>
            </a:r>
          </a:p>
        </p:txBody>
      </p:sp>
      <p:graphicFrame>
        <p:nvGraphicFramePr>
          <p:cNvPr id="4" name="Content Placeholder 3">
            <a:extLst>
              <a:ext uri="{FF2B5EF4-FFF2-40B4-BE49-F238E27FC236}">
                <a16:creationId xmlns:a16="http://schemas.microsoft.com/office/drawing/2014/main" id="{3379EBFD-37EF-F766-CE47-4AEDA7E77294}"/>
              </a:ext>
            </a:extLst>
          </p:cNvPr>
          <p:cNvGraphicFramePr>
            <a:graphicFrameLocks noGrp="1"/>
          </p:cNvGraphicFramePr>
          <p:nvPr>
            <p:ph idx="1"/>
          </p:nvPr>
        </p:nvGraphicFramePr>
        <p:xfrm>
          <a:off x="838200" y="1825625"/>
          <a:ext cx="10515597" cy="4516120"/>
        </p:xfrm>
        <a:graphic>
          <a:graphicData uri="http://schemas.openxmlformats.org/drawingml/2006/table">
            <a:tbl>
              <a:tblPr firstRow="1" bandRow="1">
                <a:tableStyleId>{5C22544A-7EE6-4342-B048-85BDC9FD1C3A}</a:tableStyleId>
              </a:tblPr>
              <a:tblGrid>
                <a:gridCol w="2954867">
                  <a:extLst>
                    <a:ext uri="{9D8B030D-6E8A-4147-A177-3AD203B41FA5}">
                      <a16:colId xmlns:a16="http://schemas.microsoft.com/office/drawing/2014/main" val="710331782"/>
                    </a:ext>
                  </a:extLst>
                </a:gridCol>
                <a:gridCol w="4055531">
                  <a:extLst>
                    <a:ext uri="{9D8B030D-6E8A-4147-A177-3AD203B41FA5}">
                      <a16:colId xmlns:a16="http://schemas.microsoft.com/office/drawing/2014/main" val="3325086149"/>
                    </a:ext>
                  </a:extLst>
                </a:gridCol>
                <a:gridCol w="3505199">
                  <a:extLst>
                    <a:ext uri="{9D8B030D-6E8A-4147-A177-3AD203B41FA5}">
                      <a16:colId xmlns:a16="http://schemas.microsoft.com/office/drawing/2014/main" val="16419896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Head)"/>
                        </a:rPr>
                        <a:t>Implementation Outcome</a:t>
                      </a:r>
                      <a:endParaRPr lang="en-US" sz="1800" dirty="0">
                        <a:effectLst/>
                        <a:latin typeface="Calibri(Head)"/>
                        <a:ea typeface="MS Mincho"/>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Head)"/>
                        </a:rPr>
                        <a:t>Working Definition*</a:t>
                      </a:r>
                      <a:endParaRPr lang="en-US" sz="1800" dirty="0">
                        <a:effectLst/>
                        <a:latin typeface="Calibri(Head)"/>
                        <a:ea typeface="MS Mincho"/>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Head)"/>
                        </a:rPr>
                        <a:t>Related terms**</a:t>
                      </a:r>
                      <a:endParaRPr lang="en-US" sz="1800" dirty="0">
                        <a:effectLst/>
                        <a:latin typeface="Calibri(Head)"/>
                        <a:ea typeface="MS Mincho"/>
                        <a:cs typeface="Arial"/>
                      </a:endParaRPr>
                    </a:p>
                  </a:txBody>
                  <a:tcPr/>
                </a:tc>
                <a:extLst>
                  <a:ext uri="{0D108BD9-81ED-4DB2-BD59-A6C34878D82A}">
                    <a16:rowId xmlns:a16="http://schemas.microsoft.com/office/drawing/2014/main" val="2116241000"/>
                  </a:ext>
                </a:extLst>
              </a:tr>
              <a:tr h="370840">
                <a:tc>
                  <a:txBody>
                    <a:bodyPr/>
                    <a:lstStyle/>
                    <a:p>
                      <a:pPr marL="0" marR="0">
                        <a:spcBef>
                          <a:spcPts val="0"/>
                        </a:spcBef>
                        <a:spcAft>
                          <a:spcPts val="0"/>
                        </a:spcAft>
                      </a:pPr>
                      <a:r>
                        <a:rPr lang="en-GB" sz="1700" dirty="0">
                          <a:effectLst/>
                        </a:rPr>
                        <a:t>Fidelity</a:t>
                      </a:r>
                      <a:endParaRPr lang="en-US" sz="1700" dirty="0">
                        <a:effectLst/>
                        <a:latin typeface="Cambria"/>
                        <a:ea typeface="MS Mincho"/>
                        <a:cs typeface="Arial"/>
                      </a:endParaRPr>
                    </a:p>
                  </a:txBody>
                  <a:tcPr marL="65463" marR="65463" marT="0" marB="0"/>
                </a:tc>
                <a:tc>
                  <a:txBody>
                    <a:bodyPr/>
                    <a:lstStyle/>
                    <a:p>
                      <a:pPr marL="0" marR="0">
                        <a:spcBef>
                          <a:spcPts val="0"/>
                        </a:spcBef>
                        <a:spcAft>
                          <a:spcPts val="0"/>
                        </a:spcAft>
                      </a:pPr>
                      <a:r>
                        <a:rPr lang="en-GB" sz="1700" dirty="0">
                          <a:effectLst/>
                        </a:rPr>
                        <a:t>The degree to which an intervention was implemented as it was designed in an original protocol, plan, or policy</a:t>
                      </a:r>
                      <a:endParaRPr lang="en-US" sz="1700" dirty="0">
                        <a:effectLst/>
                        <a:latin typeface="Cambria"/>
                        <a:ea typeface="MS Mincho"/>
                        <a:cs typeface="Arial"/>
                      </a:endParaRPr>
                    </a:p>
                  </a:txBody>
                  <a:tcPr marL="65463" marR="65463" marT="0" marB="0"/>
                </a:tc>
                <a:tc>
                  <a:txBody>
                    <a:bodyPr/>
                    <a:lstStyle/>
                    <a:p>
                      <a:pPr marL="0" marR="0">
                        <a:spcBef>
                          <a:spcPts val="0"/>
                        </a:spcBef>
                        <a:spcAft>
                          <a:spcPts val="0"/>
                        </a:spcAft>
                      </a:pPr>
                      <a:r>
                        <a:rPr lang="en-GB" sz="1700" dirty="0">
                          <a:effectLst/>
                        </a:rPr>
                        <a:t>Adherence, Delivery as intended, Integrity, Quality of delivery, Intensity or dosage of delivery</a:t>
                      </a:r>
                      <a:endParaRPr lang="en-US" sz="1700" dirty="0">
                        <a:effectLst/>
                        <a:latin typeface="Cambria"/>
                        <a:ea typeface="MS Mincho"/>
                        <a:cs typeface="Arial"/>
                      </a:endParaRPr>
                    </a:p>
                  </a:txBody>
                  <a:tcPr marL="65463" marR="65463" marT="0" marB="0"/>
                </a:tc>
                <a:extLst>
                  <a:ext uri="{0D108BD9-81ED-4DB2-BD59-A6C34878D82A}">
                    <a16:rowId xmlns:a16="http://schemas.microsoft.com/office/drawing/2014/main" val="3198752454"/>
                  </a:ext>
                </a:extLst>
              </a:tr>
              <a:tr h="370840">
                <a:tc>
                  <a:txBody>
                    <a:bodyPr/>
                    <a:lstStyle/>
                    <a:p>
                      <a:pPr marL="0" marR="0">
                        <a:spcBef>
                          <a:spcPts val="0"/>
                        </a:spcBef>
                        <a:spcAft>
                          <a:spcPts val="0"/>
                        </a:spcAft>
                      </a:pPr>
                      <a:r>
                        <a:rPr lang="en-GB" sz="1700">
                          <a:effectLst/>
                        </a:rPr>
                        <a:t>Implementation cost</a:t>
                      </a:r>
                      <a:endParaRPr lang="en-US" sz="1700">
                        <a:effectLst/>
                        <a:latin typeface="Cambria"/>
                        <a:ea typeface="MS Mincho"/>
                        <a:cs typeface="Arial"/>
                      </a:endParaRPr>
                    </a:p>
                  </a:txBody>
                  <a:tcPr marL="65463" marR="65463" marT="0" marB="0"/>
                </a:tc>
                <a:tc>
                  <a:txBody>
                    <a:bodyPr/>
                    <a:lstStyle/>
                    <a:p>
                      <a:pPr marL="0" marR="0">
                        <a:spcBef>
                          <a:spcPts val="0"/>
                        </a:spcBef>
                        <a:spcAft>
                          <a:spcPts val="0"/>
                        </a:spcAft>
                      </a:pPr>
                      <a:r>
                        <a:rPr lang="en-GB" sz="1700" dirty="0">
                          <a:effectLst/>
                        </a:rPr>
                        <a:t>The incremental cost of the implementation strategy (i.e</a:t>
                      </a:r>
                      <a:r>
                        <a:rPr lang="en-GB" sz="1700" baseline="0" dirty="0">
                          <a:effectLst/>
                        </a:rPr>
                        <a:t>. </a:t>
                      </a:r>
                      <a:r>
                        <a:rPr lang="en-GB" sz="1700" dirty="0">
                          <a:effectLst/>
                        </a:rPr>
                        <a:t>how the services are delivered in a particular setting);</a:t>
                      </a:r>
                      <a:r>
                        <a:rPr lang="en-GB" sz="1700" baseline="0" dirty="0">
                          <a:effectLst/>
                        </a:rPr>
                        <a:t> i</a:t>
                      </a:r>
                      <a:r>
                        <a:rPr lang="en-GB" sz="1700" dirty="0">
                          <a:effectLst/>
                        </a:rPr>
                        <a:t>ncluding the cost of the intervention itself.</a:t>
                      </a:r>
                      <a:endParaRPr lang="en-US" sz="1700" dirty="0">
                        <a:effectLst/>
                        <a:latin typeface="Cambria"/>
                        <a:ea typeface="MS Mincho"/>
                        <a:cs typeface="Arial"/>
                      </a:endParaRPr>
                    </a:p>
                  </a:txBody>
                  <a:tcPr marL="65463" marR="65463" marT="0" marB="0"/>
                </a:tc>
                <a:tc>
                  <a:txBody>
                    <a:bodyPr/>
                    <a:lstStyle/>
                    <a:p>
                      <a:pPr marL="0" marR="0">
                        <a:spcBef>
                          <a:spcPts val="0"/>
                        </a:spcBef>
                        <a:spcAft>
                          <a:spcPts val="0"/>
                        </a:spcAft>
                      </a:pPr>
                      <a:r>
                        <a:rPr lang="en-GB" sz="1700" dirty="0">
                          <a:effectLst/>
                        </a:rPr>
                        <a:t>Marginal cost, Total cost***</a:t>
                      </a:r>
                      <a:endParaRPr lang="en-US" sz="1700" dirty="0">
                        <a:effectLst/>
                        <a:latin typeface="Cambria"/>
                        <a:ea typeface="MS Mincho"/>
                        <a:cs typeface="Arial"/>
                      </a:endParaRPr>
                    </a:p>
                  </a:txBody>
                  <a:tcPr marL="65463" marR="65463" marT="0" marB="0"/>
                </a:tc>
                <a:extLst>
                  <a:ext uri="{0D108BD9-81ED-4DB2-BD59-A6C34878D82A}">
                    <a16:rowId xmlns:a16="http://schemas.microsoft.com/office/drawing/2014/main" val="2437318886"/>
                  </a:ext>
                </a:extLst>
              </a:tr>
              <a:tr h="370840">
                <a:tc>
                  <a:txBody>
                    <a:bodyPr/>
                    <a:lstStyle/>
                    <a:p>
                      <a:pPr marL="0" marR="0">
                        <a:spcBef>
                          <a:spcPts val="0"/>
                        </a:spcBef>
                        <a:spcAft>
                          <a:spcPts val="0"/>
                        </a:spcAft>
                      </a:pPr>
                      <a:r>
                        <a:rPr lang="en-GB" sz="1700" dirty="0">
                          <a:effectLst/>
                        </a:rPr>
                        <a:t>Penetration/</a:t>
                      </a:r>
                    </a:p>
                    <a:p>
                      <a:pPr marL="0" marR="0">
                        <a:spcBef>
                          <a:spcPts val="0"/>
                        </a:spcBef>
                        <a:spcAft>
                          <a:spcPts val="0"/>
                        </a:spcAft>
                      </a:pPr>
                      <a:r>
                        <a:rPr lang="en-GB" sz="1700" dirty="0">
                          <a:effectLst/>
                        </a:rPr>
                        <a:t>Coverage</a:t>
                      </a:r>
                      <a:endParaRPr lang="en-US" sz="1700" dirty="0">
                        <a:effectLst/>
                        <a:latin typeface="Cambria"/>
                        <a:ea typeface="MS Mincho"/>
                        <a:cs typeface="Arial"/>
                      </a:endParaRPr>
                    </a:p>
                  </a:txBody>
                  <a:tcPr marL="65463" marR="65463" marT="0" marB="0"/>
                </a:tc>
                <a:tc>
                  <a:txBody>
                    <a:bodyPr/>
                    <a:lstStyle/>
                    <a:p>
                      <a:pPr marL="0" marR="0">
                        <a:spcBef>
                          <a:spcPts val="0"/>
                        </a:spcBef>
                        <a:spcAft>
                          <a:spcPts val="0"/>
                        </a:spcAft>
                      </a:pPr>
                      <a:r>
                        <a:rPr lang="en-GB" sz="1700" dirty="0">
                          <a:effectLst/>
                        </a:rPr>
                        <a:t>Extent to which a practice or program</a:t>
                      </a:r>
                      <a:r>
                        <a:rPr lang="en-GB" sz="1700" baseline="0" dirty="0">
                          <a:effectLst/>
                        </a:rPr>
                        <a:t> is integrated within a service settings and system </a:t>
                      </a:r>
                      <a:r>
                        <a:rPr lang="en-GB" sz="1700" i="1" baseline="0" dirty="0">
                          <a:effectLst/>
                        </a:rPr>
                        <a:t>(niche saturation</a:t>
                      </a:r>
                      <a:r>
                        <a:rPr lang="en-GB" sz="1700" baseline="0" dirty="0">
                          <a:effectLst/>
                        </a:rPr>
                        <a:t>). </a:t>
                      </a:r>
                      <a:r>
                        <a:rPr lang="en-GB" sz="1700" dirty="0">
                          <a:effectLst/>
                        </a:rPr>
                        <a:t>The degree to which the population that is eligible to benefit from an intervention actually receives it. </a:t>
                      </a:r>
                      <a:endParaRPr lang="en-US" sz="1700" dirty="0">
                        <a:effectLst/>
                        <a:latin typeface="Cambria"/>
                        <a:ea typeface="MS Mincho"/>
                        <a:cs typeface="Arial"/>
                      </a:endParaRPr>
                    </a:p>
                  </a:txBody>
                  <a:tcPr marL="65463" marR="65463" marT="0" marB="0"/>
                </a:tc>
                <a:tc>
                  <a:txBody>
                    <a:bodyPr/>
                    <a:lstStyle/>
                    <a:p>
                      <a:pPr marL="0" marR="0">
                        <a:spcBef>
                          <a:spcPts val="0"/>
                        </a:spcBef>
                        <a:spcAft>
                          <a:spcPts val="0"/>
                        </a:spcAft>
                      </a:pPr>
                      <a:r>
                        <a:rPr lang="en-GB" sz="1700" dirty="0">
                          <a:effectLst/>
                        </a:rPr>
                        <a:t>Reach, Access, Service Spread or Effective Coverage, Penetration</a:t>
                      </a:r>
                      <a:endParaRPr lang="en-US" sz="1700" dirty="0">
                        <a:effectLst/>
                        <a:latin typeface="Cambria"/>
                        <a:ea typeface="MS Mincho"/>
                        <a:cs typeface="Arial"/>
                      </a:endParaRPr>
                    </a:p>
                  </a:txBody>
                  <a:tcPr marL="65463" marR="65463" marT="0" marB="0"/>
                </a:tc>
                <a:extLst>
                  <a:ext uri="{0D108BD9-81ED-4DB2-BD59-A6C34878D82A}">
                    <a16:rowId xmlns:a16="http://schemas.microsoft.com/office/drawing/2014/main" val="2886133171"/>
                  </a:ext>
                </a:extLst>
              </a:tr>
              <a:tr h="370840">
                <a:tc>
                  <a:txBody>
                    <a:bodyPr/>
                    <a:lstStyle/>
                    <a:p>
                      <a:pPr marL="0" marR="0">
                        <a:spcBef>
                          <a:spcPts val="0"/>
                        </a:spcBef>
                        <a:spcAft>
                          <a:spcPts val="0"/>
                        </a:spcAft>
                      </a:pPr>
                      <a:r>
                        <a:rPr lang="en-GB" sz="1700">
                          <a:effectLst/>
                        </a:rPr>
                        <a:t>Sustainability</a:t>
                      </a:r>
                      <a:endParaRPr lang="en-US" sz="1700">
                        <a:effectLst/>
                        <a:latin typeface="Cambria"/>
                        <a:ea typeface="MS Mincho"/>
                        <a:cs typeface="Arial"/>
                      </a:endParaRPr>
                    </a:p>
                  </a:txBody>
                  <a:tcPr marL="65463" marR="65463" marT="0" marB="0"/>
                </a:tc>
                <a:tc>
                  <a:txBody>
                    <a:bodyPr/>
                    <a:lstStyle/>
                    <a:p>
                      <a:pPr marL="0" marR="0">
                        <a:spcBef>
                          <a:spcPts val="0"/>
                        </a:spcBef>
                        <a:spcAft>
                          <a:spcPts val="0"/>
                        </a:spcAft>
                      </a:pPr>
                      <a:r>
                        <a:rPr lang="en-GB" sz="1700" dirty="0">
                          <a:effectLst/>
                        </a:rPr>
                        <a:t>The extent to which an intervention is maintained or institutionalized in a given setting.</a:t>
                      </a:r>
                      <a:endParaRPr lang="en-US" sz="1700" dirty="0">
                        <a:effectLst/>
                        <a:latin typeface="Cambria"/>
                        <a:ea typeface="MS Mincho"/>
                        <a:cs typeface="Arial"/>
                      </a:endParaRPr>
                    </a:p>
                  </a:txBody>
                  <a:tcPr marL="65463" marR="65463" marT="0" marB="0"/>
                </a:tc>
                <a:tc>
                  <a:txBody>
                    <a:bodyPr/>
                    <a:lstStyle/>
                    <a:p>
                      <a:pPr marL="0" marR="0">
                        <a:spcBef>
                          <a:spcPts val="0"/>
                        </a:spcBef>
                        <a:spcAft>
                          <a:spcPts val="0"/>
                        </a:spcAft>
                      </a:pPr>
                      <a:r>
                        <a:rPr lang="en-GB" sz="1700" dirty="0">
                          <a:effectLst/>
                        </a:rPr>
                        <a:t>Maintenance, Continuation, Routinization,</a:t>
                      </a:r>
                      <a:r>
                        <a:rPr lang="en-GB" sz="1700" baseline="0" dirty="0">
                          <a:effectLst/>
                        </a:rPr>
                        <a:t> </a:t>
                      </a:r>
                      <a:r>
                        <a:rPr lang="en-GB" sz="1700" dirty="0">
                          <a:effectLst/>
                        </a:rPr>
                        <a:t>Institutionalization,</a:t>
                      </a:r>
                      <a:endParaRPr lang="en-US" sz="1700" dirty="0">
                        <a:effectLst/>
                        <a:latin typeface="Cambria"/>
                        <a:ea typeface="MS Mincho"/>
                        <a:cs typeface="Arial"/>
                      </a:endParaRPr>
                    </a:p>
                  </a:txBody>
                  <a:tcPr marL="65463" marR="65463" marT="0" marB="0"/>
                </a:tc>
                <a:extLst>
                  <a:ext uri="{0D108BD9-81ED-4DB2-BD59-A6C34878D82A}">
                    <a16:rowId xmlns:a16="http://schemas.microsoft.com/office/drawing/2014/main" val="1940917891"/>
                  </a:ext>
                </a:extLst>
              </a:tr>
            </a:tbl>
          </a:graphicData>
        </a:graphic>
      </p:graphicFrame>
    </p:spTree>
    <p:extLst>
      <p:ext uri="{BB962C8B-B14F-4D97-AF65-F5344CB8AC3E}">
        <p14:creationId xmlns:p14="http://schemas.microsoft.com/office/powerpoint/2010/main" val="2472343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DDA9-38F5-7441-C410-25BAE0CF859E}"/>
              </a:ext>
            </a:extLst>
          </p:cNvPr>
          <p:cNvSpPr>
            <a:spLocks noGrp="1"/>
          </p:cNvSpPr>
          <p:nvPr>
            <p:ph type="title"/>
          </p:nvPr>
        </p:nvSpPr>
        <p:spPr/>
        <p:txBody>
          <a:bodyPr/>
          <a:lstStyle/>
          <a:p>
            <a:r>
              <a:rPr lang="id-ID" dirty="0"/>
              <a:t>Pengukuran Luaran Implementasi [1]</a:t>
            </a:r>
          </a:p>
        </p:txBody>
      </p:sp>
      <p:graphicFrame>
        <p:nvGraphicFramePr>
          <p:cNvPr id="4" name="Content Placeholder 3">
            <a:extLst>
              <a:ext uri="{FF2B5EF4-FFF2-40B4-BE49-F238E27FC236}">
                <a16:creationId xmlns:a16="http://schemas.microsoft.com/office/drawing/2014/main" id="{17871C39-4CED-ECD8-8E9E-B7801BCE1DC7}"/>
              </a:ext>
            </a:extLst>
          </p:cNvPr>
          <p:cNvGraphicFramePr>
            <a:graphicFrameLocks noGrp="1"/>
          </p:cNvGraphicFramePr>
          <p:nvPr>
            <p:ph idx="1"/>
            <p:extLst>
              <p:ext uri="{D42A27DB-BD31-4B8C-83A1-F6EECF244321}">
                <p14:modId xmlns:p14="http://schemas.microsoft.com/office/powerpoint/2010/main" val="729384709"/>
              </p:ext>
            </p:extLst>
          </p:nvPr>
        </p:nvGraphicFramePr>
        <p:xfrm>
          <a:off x="838200" y="1825625"/>
          <a:ext cx="10515597" cy="320548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830197156"/>
                    </a:ext>
                  </a:extLst>
                </a:gridCol>
                <a:gridCol w="3505199">
                  <a:extLst>
                    <a:ext uri="{9D8B030D-6E8A-4147-A177-3AD203B41FA5}">
                      <a16:colId xmlns:a16="http://schemas.microsoft.com/office/drawing/2014/main" val="3867852847"/>
                    </a:ext>
                  </a:extLst>
                </a:gridCol>
                <a:gridCol w="3505199">
                  <a:extLst>
                    <a:ext uri="{9D8B030D-6E8A-4147-A177-3AD203B41FA5}">
                      <a16:colId xmlns:a16="http://schemas.microsoft.com/office/drawing/2014/main" val="3576573841"/>
                    </a:ext>
                  </a:extLst>
                </a:gridCol>
              </a:tblGrid>
              <a:tr h="370840">
                <a:tc>
                  <a:txBody>
                    <a:bodyPr/>
                    <a:lstStyle/>
                    <a:p>
                      <a:r>
                        <a:rPr lang="en-US" dirty="0"/>
                        <a:t>Implementation Outcomes</a:t>
                      </a:r>
                    </a:p>
                  </a:txBody>
                  <a:tcPr/>
                </a:tc>
                <a:tc>
                  <a:txBody>
                    <a:bodyPr/>
                    <a:lstStyle/>
                    <a:p>
                      <a:r>
                        <a:rPr lang="en-US" dirty="0"/>
                        <a:t>Level of Analysis</a:t>
                      </a:r>
                    </a:p>
                  </a:txBody>
                  <a:tcPr/>
                </a:tc>
                <a:tc>
                  <a:txBody>
                    <a:bodyPr/>
                    <a:lstStyle/>
                    <a:p>
                      <a:r>
                        <a:rPr lang="en-US" dirty="0"/>
                        <a:t>Salience  by Implementation Stage</a:t>
                      </a:r>
                    </a:p>
                  </a:txBody>
                  <a:tcPr/>
                </a:tc>
                <a:extLst>
                  <a:ext uri="{0D108BD9-81ED-4DB2-BD59-A6C34878D82A}">
                    <a16:rowId xmlns:a16="http://schemas.microsoft.com/office/drawing/2014/main" val="1216003091"/>
                  </a:ext>
                </a:extLst>
              </a:tr>
              <a:tr h="370840">
                <a:tc>
                  <a:txBody>
                    <a:bodyPr/>
                    <a:lstStyle/>
                    <a:p>
                      <a:r>
                        <a:rPr lang="en-US" dirty="0"/>
                        <a:t>Acceptability</a:t>
                      </a:r>
                    </a:p>
                  </a:txBody>
                  <a:tcPr/>
                </a:tc>
                <a:tc>
                  <a:txBody>
                    <a:bodyPr/>
                    <a:lstStyle/>
                    <a:p>
                      <a:r>
                        <a:rPr lang="en-US" dirty="0"/>
                        <a:t>Individual provider/consumer</a:t>
                      </a:r>
                    </a:p>
                  </a:txBody>
                  <a:tcPr/>
                </a:tc>
                <a:tc>
                  <a:txBody>
                    <a:bodyPr/>
                    <a:lstStyle/>
                    <a:p>
                      <a:r>
                        <a:rPr lang="en-US" dirty="0"/>
                        <a:t>Early for adoption</a:t>
                      </a:r>
                    </a:p>
                    <a:p>
                      <a:r>
                        <a:rPr lang="en-US" dirty="0"/>
                        <a:t>Ongoing for penetration</a:t>
                      </a:r>
                    </a:p>
                    <a:p>
                      <a:r>
                        <a:rPr lang="en-US" dirty="0"/>
                        <a:t>Late for sustainability</a:t>
                      </a:r>
                    </a:p>
                  </a:txBody>
                  <a:tcPr/>
                </a:tc>
                <a:extLst>
                  <a:ext uri="{0D108BD9-81ED-4DB2-BD59-A6C34878D82A}">
                    <a16:rowId xmlns:a16="http://schemas.microsoft.com/office/drawing/2014/main" val="1292379618"/>
                  </a:ext>
                </a:extLst>
              </a:tr>
              <a:tr h="370840">
                <a:tc>
                  <a:txBody>
                    <a:bodyPr/>
                    <a:lstStyle/>
                    <a:p>
                      <a:r>
                        <a:rPr lang="en-US" dirty="0"/>
                        <a:t>Adoption</a:t>
                      </a:r>
                    </a:p>
                  </a:txBody>
                  <a:tcPr/>
                </a:tc>
                <a:tc>
                  <a:txBody>
                    <a:bodyPr/>
                    <a:lstStyle/>
                    <a:p>
                      <a:r>
                        <a:rPr lang="en-US" dirty="0"/>
                        <a:t>Individual provider</a:t>
                      </a:r>
                    </a:p>
                    <a:p>
                      <a:r>
                        <a:rPr lang="en-US" dirty="0"/>
                        <a:t>Organization/setting</a:t>
                      </a:r>
                    </a:p>
                  </a:txBody>
                  <a:tcPr/>
                </a:tc>
                <a:tc>
                  <a:txBody>
                    <a:bodyPr/>
                    <a:lstStyle/>
                    <a:p>
                      <a:r>
                        <a:rPr lang="en-US" dirty="0"/>
                        <a:t>Early to mid</a:t>
                      </a:r>
                    </a:p>
                  </a:txBody>
                  <a:tcPr/>
                </a:tc>
                <a:extLst>
                  <a:ext uri="{0D108BD9-81ED-4DB2-BD59-A6C34878D82A}">
                    <a16:rowId xmlns:a16="http://schemas.microsoft.com/office/drawing/2014/main" val="4291493552"/>
                  </a:ext>
                </a:extLst>
              </a:tr>
              <a:tr h="370840">
                <a:tc>
                  <a:txBody>
                    <a:bodyPr/>
                    <a:lstStyle/>
                    <a:p>
                      <a:r>
                        <a:rPr lang="en-US" dirty="0"/>
                        <a:t>Appropriateness</a:t>
                      </a:r>
                    </a:p>
                  </a:txBody>
                  <a:tcPr/>
                </a:tc>
                <a:tc>
                  <a:txBody>
                    <a:bodyPr/>
                    <a:lstStyle/>
                    <a:p>
                      <a:r>
                        <a:rPr lang="en-US" dirty="0"/>
                        <a:t>Individual provider/consumer</a:t>
                      </a:r>
                    </a:p>
                    <a:p>
                      <a:r>
                        <a:rPr lang="en-US" dirty="0"/>
                        <a:t>Organization/setting</a:t>
                      </a:r>
                    </a:p>
                  </a:txBody>
                  <a:tcPr/>
                </a:tc>
                <a:tc>
                  <a:txBody>
                    <a:bodyPr/>
                    <a:lstStyle/>
                    <a:p>
                      <a:r>
                        <a:rPr lang="en-US" dirty="0"/>
                        <a:t>Early (prior to adoption)</a:t>
                      </a:r>
                    </a:p>
                  </a:txBody>
                  <a:tcPr/>
                </a:tc>
                <a:extLst>
                  <a:ext uri="{0D108BD9-81ED-4DB2-BD59-A6C34878D82A}">
                    <a16:rowId xmlns:a16="http://schemas.microsoft.com/office/drawing/2014/main" val="4272505498"/>
                  </a:ext>
                </a:extLst>
              </a:tr>
              <a:tr h="370840">
                <a:tc>
                  <a:txBody>
                    <a:bodyPr/>
                    <a:lstStyle/>
                    <a:p>
                      <a:r>
                        <a:rPr lang="en-US" dirty="0"/>
                        <a:t>Feasibility</a:t>
                      </a:r>
                    </a:p>
                  </a:txBody>
                  <a:tcPr/>
                </a:tc>
                <a:tc>
                  <a:txBody>
                    <a:bodyPr/>
                    <a:lstStyle/>
                    <a:p>
                      <a:r>
                        <a:rPr lang="en-US" dirty="0"/>
                        <a:t>Individual providers</a:t>
                      </a:r>
                    </a:p>
                    <a:p>
                      <a:r>
                        <a:rPr lang="en-US" dirty="0"/>
                        <a:t>Organization/setting</a:t>
                      </a:r>
                    </a:p>
                  </a:txBody>
                  <a:tcPr/>
                </a:tc>
                <a:tc>
                  <a:txBody>
                    <a:bodyPr/>
                    <a:lstStyle/>
                    <a:p>
                      <a:r>
                        <a:rPr lang="en-US" dirty="0"/>
                        <a:t>Early (during adoption)</a:t>
                      </a:r>
                    </a:p>
                  </a:txBody>
                  <a:tcPr/>
                </a:tc>
                <a:extLst>
                  <a:ext uri="{0D108BD9-81ED-4DB2-BD59-A6C34878D82A}">
                    <a16:rowId xmlns:a16="http://schemas.microsoft.com/office/drawing/2014/main" val="557187565"/>
                  </a:ext>
                </a:extLst>
              </a:tr>
            </a:tbl>
          </a:graphicData>
        </a:graphic>
      </p:graphicFrame>
    </p:spTree>
    <p:extLst>
      <p:ext uri="{BB962C8B-B14F-4D97-AF65-F5344CB8AC3E}">
        <p14:creationId xmlns:p14="http://schemas.microsoft.com/office/powerpoint/2010/main" val="2733832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1B341-BDED-936A-BAE7-6E983C5437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9E35F-B92B-D045-F456-FCC6950741E5}"/>
              </a:ext>
            </a:extLst>
          </p:cNvPr>
          <p:cNvSpPr>
            <a:spLocks noGrp="1"/>
          </p:cNvSpPr>
          <p:nvPr>
            <p:ph type="title"/>
          </p:nvPr>
        </p:nvSpPr>
        <p:spPr/>
        <p:txBody>
          <a:bodyPr/>
          <a:lstStyle/>
          <a:p>
            <a:r>
              <a:rPr lang="id-ID" dirty="0"/>
              <a:t>Pengukuran Luaran Implementasi [2]</a:t>
            </a:r>
          </a:p>
        </p:txBody>
      </p:sp>
      <p:graphicFrame>
        <p:nvGraphicFramePr>
          <p:cNvPr id="4" name="Content Placeholder 3">
            <a:extLst>
              <a:ext uri="{FF2B5EF4-FFF2-40B4-BE49-F238E27FC236}">
                <a16:creationId xmlns:a16="http://schemas.microsoft.com/office/drawing/2014/main" id="{8759A045-4547-D7B1-A1D6-E47B7AD316DE}"/>
              </a:ext>
            </a:extLst>
          </p:cNvPr>
          <p:cNvGraphicFramePr>
            <a:graphicFrameLocks noGrp="1"/>
          </p:cNvGraphicFramePr>
          <p:nvPr>
            <p:ph idx="1"/>
            <p:extLst>
              <p:ext uri="{D42A27DB-BD31-4B8C-83A1-F6EECF244321}">
                <p14:modId xmlns:p14="http://schemas.microsoft.com/office/powerpoint/2010/main" val="1347245346"/>
              </p:ext>
            </p:extLst>
          </p:nvPr>
        </p:nvGraphicFramePr>
        <p:xfrm>
          <a:off x="838200" y="1825625"/>
          <a:ext cx="10515597" cy="26670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830197156"/>
                    </a:ext>
                  </a:extLst>
                </a:gridCol>
                <a:gridCol w="3505199">
                  <a:extLst>
                    <a:ext uri="{9D8B030D-6E8A-4147-A177-3AD203B41FA5}">
                      <a16:colId xmlns:a16="http://schemas.microsoft.com/office/drawing/2014/main" val="3867852847"/>
                    </a:ext>
                  </a:extLst>
                </a:gridCol>
                <a:gridCol w="3505199">
                  <a:extLst>
                    <a:ext uri="{9D8B030D-6E8A-4147-A177-3AD203B41FA5}">
                      <a16:colId xmlns:a16="http://schemas.microsoft.com/office/drawing/2014/main" val="3576573841"/>
                    </a:ext>
                  </a:extLst>
                </a:gridCol>
              </a:tblGrid>
              <a:tr h="370840">
                <a:tc>
                  <a:txBody>
                    <a:bodyPr/>
                    <a:lstStyle/>
                    <a:p>
                      <a:r>
                        <a:rPr lang="en-US" dirty="0"/>
                        <a:t>Implementation Outcomes</a:t>
                      </a:r>
                    </a:p>
                  </a:txBody>
                  <a:tcPr/>
                </a:tc>
                <a:tc>
                  <a:txBody>
                    <a:bodyPr/>
                    <a:lstStyle/>
                    <a:p>
                      <a:r>
                        <a:rPr lang="en-US" dirty="0"/>
                        <a:t>Level of Analysis</a:t>
                      </a:r>
                    </a:p>
                  </a:txBody>
                  <a:tcPr/>
                </a:tc>
                <a:tc>
                  <a:txBody>
                    <a:bodyPr/>
                    <a:lstStyle/>
                    <a:p>
                      <a:r>
                        <a:rPr lang="en-US" dirty="0"/>
                        <a:t>Salience  by Implementation Stage</a:t>
                      </a:r>
                    </a:p>
                  </a:txBody>
                  <a:tcPr/>
                </a:tc>
                <a:extLst>
                  <a:ext uri="{0D108BD9-81ED-4DB2-BD59-A6C34878D82A}">
                    <a16:rowId xmlns:a16="http://schemas.microsoft.com/office/drawing/2014/main" val="1216003091"/>
                  </a:ext>
                </a:extLst>
              </a:tr>
              <a:tr h="370840">
                <a:tc>
                  <a:txBody>
                    <a:bodyPr/>
                    <a:lstStyle/>
                    <a:p>
                      <a:r>
                        <a:rPr lang="en-US" dirty="0"/>
                        <a:t>Fidelity</a:t>
                      </a:r>
                    </a:p>
                  </a:txBody>
                  <a:tcPr/>
                </a:tc>
                <a:tc>
                  <a:txBody>
                    <a:bodyPr/>
                    <a:lstStyle/>
                    <a:p>
                      <a:r>
                        <a:rPr lang="en-US" dirty="0"/>
                        <a:t>Individual provider</a:t>
                      </a:r>
                    </a:p>
                  </a:txBody>
                  <a:tcPr/>
                </a:tc>
                <a:tc>
                  <a:txBody>
                    <a:bodyPr/>
                    <a:lstStyle/>
                    <a:p>
                      <a:r>
                        <a:rPr lang="en-US" dirty="0"/>
                        <a:t>Early </a:t>
                      </a:r>
                      <a:r>
                        <a:rPr lang="en-US"/>
                        <a:t>to mid</a:t>
                      </a:r>
                      <a:endParaRPr lang="en-US" dirty="0"/>
                    </a:p>
                  </a:txBody>
                  <a:tcPr/>
                </a:tc>
                <a:extLst>
                  <a:ext uri="{0D108BD9-81ED-4DB2-BD59-A6C34878D82A}">
                    <a16:rowId xmlns:a16="http://schemas.microsoft.com/office/drawing/2014/main" val="1292379618"/>
                  </a:ext>
                </a:extLst>
              </a:tr>
              <a:tr h="370840">
                <a:tc>
                  <a:txBody>
                    <a:bodyPr/>
                    <a:lstStyle/>
                    <a:p>
                      <a:r>
                        <a:rPr lang="en-US" dirty="0"/>
                        <a:t>Implementation cost</a:t>
                      </a:r>
                    </a:p>
                  </a:txBody>
                  <a:tcPr/>
                </a:tc>
                <a:tc>
                  <a:txBody>
                    <a:bodyPr/>
                    <a:lstStyle/>
                    <a:p>
                      <a:r>
                        <a:rPr lang="en-US" dirty="0"/>
                        <a:t>Provider or providing institution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Early for adoption and feasibility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Mid for penetration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Late for sustainability</a:t>
                      </a:r>
                    </a:p>
                  </a:txBody>
                  <a:tcPr/>
                </a:tc>
                <a:extLst>
                  <a:ext uri="{0D108BD9-81ED-4DB2-BD59-A6C34878D82A}">
                    <a16:rowId xmlns:a16="http://schemas.microsoft.com/office/drawing/2014/main" val="4291493552"/>
                  </a:ext>
                </a:extLst>
              </a:tr>
              <a:tr h="370840">
                <a:tc>
                  <a:txBody>
                    <a:bodyPr/>
                    <a:lstStyle/>
                    <a:p>
                      <a:r>
                        <a:rPr lang="en-US" dirty="0"/>
                        <a:t>Penetration</a:t>
                      </a:r>
                    </a:p>
                  </a:txBody>
                  <a:tcPr/>
                </a:tc>
                <a:tc>
                  <a:txBody>
                    <a:bodyPr/>
                    <a:lstStyle/>
                    <a:p>
                      <a:r>
                        <a:rPr lang="en-US" dirty="0"/>
                        <a:t>Organization or setting</a:t>
                      </a:r>
                    </a:p>
                  </a:txBody>
                  <a:tcPr/>
                </a:tc>
                <a:tc>
                  <a:txBody>
                    <a:bodyPr/>
                    <a:lstStyle/>
                    <a:p>
                      <a:r>
                        <a:rPr lang="en-US" dirty="0"/>
                        <a:t>Mid to late</a:t>
                      </a:r>
                    </a:p>
                  </a:txBody>
                  <a:tcPr/>
                </a:tc>
                <a:extLst>
                  <a:ext uri="{0D108BD9-81ED-4DB2-BD59-A6C34878D82A}">
                    <a16:rowId xmlns:a16="http://schemas.microsoft.com/office/drawing/2014/main" val="4272505498"/>
                  </a:ext>
                </a:extLst>
              </a:tr>
              <a:tr h="370840">
                <a:tc>
                  <a:txBody>
                    <a:bodyPr/>
                    <a:lstStyle/>
                    <a:p>
                      <a:r>
                        <a:rPr lang="en-US" dirty="0"/>
                        <a:t>Sustainability</a:t>
                      </a:r>
                    </a:p>
                  </a:txBody>
                  <a:tcPr/>
                </a:tc>
                <a:tc>
                  <a:txBody>
                    <a:bodyPr/>
                    <a:lstStyle/>
                    <a:p>
                      <a:r>
                        <a:rPr lang="en-US" dirty="0"/>
                        <a:t>Administrators</a:t>
                      </a:r>
                    </a:p>
                    <a:p>
                      <a:r>
                        <a:rPr lang="en-US" dirty="0"/>
                        <a:t>Organization or setting</a:t>
                      </a:r>
                    </a:p>
                  </a:txBody>
                  <a:tcPr/>
                </a:tc>
                <a:tc>
                  <a:txBody>
                    <a:bodyPr/>
                    <a:lstStyle/>
                    <a:p>
                      <a:r>
                        <a:rPr lang="en-US" dirty="0"/>
                        <a:t>Late</a:t>
                      </a:r>
                    </a:p>
                  </a:txBody>
                  <a:tcPr/>
                </a:tc>
                <a:extLst>
                  <a:ext uri="{0D108BD9-81ED-4DB2-BD59-A6C34878D82A}">
                    <a16:rowId xmlns:a16="http://schemas.microsoft.com/office/drawing/2014/main" val="557187565"/>
                  </a:ext>
                </a:extLst>
              </a:tr>
            </a:tbl>
          </a:graphicData>
        </a:graphic>
      </p:graphicFrame>
    </p:spTree>
    <p:extLst>
      <p:ext uri="{BB962C8B-B14F-4D97-AF65-F5344CB8AC3E}">
        <p14:creationId xmlns:p14="http://schemas.microsoft.com/office/powerpoint/2010/main" val="1495399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 Framework yang </a:t>
            </a:r>
            <a:r>
              <a:rPr lang="id-ID" dirty="0"/>
              <a:t>Sering Digunakan [1]</a:t>
            </a:r>
          </a:p>
        </p:txBody>
      </p:sp>
      <p:graphicFrame>
        <p:nvGraphicFramePr>
          <p:cNvPr id="4" name="Content Placeholder 3">
            <a:extLst>
              <a:ext uri="{FF2B5EF4-FFF2-40B4-BE49-F238E27FC236}">
                <a16:creationId xmlns:a16="http://schemas.microsoft.com/office/drawing/2014/main" id="{8815C515-2C8D-45B4-BEA2-983A6646B3E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1343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23B2-B90B-6BDC-4A08-4EAD469D23B0}"/>
              </a:ext>
            </a:extLst>
          </p:cNvPr>
          <p:cNvSpPr>
            <a:spLocks noGrp="1"/>
          </p:cNvSpPr>
          <p:nvPr>
            <p:ph type="title"/>
          </p:nvPr>
        </p:nvSpPr>
        <p:spPr/>
        <p:txBody>
          <a:bodyPr/>
          <a:lstStyle/>
          <a:p>
            <a:pPr lvl="0"/>
            <a:r>
              <a:rPr lang="en-US" b="0" dirty="0"/>
              <a:t>Consolidated Framework for Implementation Research (CFIR) (https://</a:t>
            </a:r>
            <a:r>
              <a:rPr lang="en-US" b="0" dirty="0" err="1"/>
              <a:t>cfirguide.org</a:t>
            </a:r>
            <a:r>
              <a:rPr lang="en-US" b="0" dirty="0"/>
              <a:t>)</a:t>
            </a:r>
            <a:endParaRPr lang="en-ID" b="0" dirty="0"/>
          </a:p>
        </p:txBody>
      </p:sp>
      <p:sp>
        <p:nvSpPr>
          <p:cNvPr id="3" name="Content Placeholder 2">
            <a:extLst>
              <a:ext uri="{FF2B5EF4-FFF2-40B4-BE49-F238E27FC236}">
                <a16:creationId xmlns:a16="http://schemas.microsoft.com/office/drawing/2014/main" id="{3DB7A0BF-EFDF-F9E4-6D97-AD9AF109A769}"/>
              </a:ext>
            </a:extLst>
          </p:cNvPr>
          <p:cNvSpPr>
            <a:spLocks noGrp="1"/>
          </p:cNvSpPr>
          <p:nvPr>
            <p:ph idx="1"/>
          </p:nvPr>
        </p:nvSpPr>
        <p:spPr>
          <a:xfrm>
            <a:off x="838200" y="1825625"/>
            <a:ext cx="3022600" cy="4351338"/>
          </a:xfrm>
        </p:spPr>
        <p:txBody>
          <a:bodyPr/>
          <a:lstStyle/>
          <a:p>
            <a:r>
              <a:rPr lang="en-ID" sz="2400" dirty="0" err="1">
                <a:effectLst/>
              </a:rPr>
              <a:t>Versi</a:t>
            </a:r>
            <a:r>
              <a:rPr lang="en-ID" sz="2400" dirty="0">
                <a:effectLst/>
              </a:rPr>
              <a:t>  </a:t>
            </a:r>
            <a:r>
              <a:rPr lang="en-ID" sz="2400" dirty="0" err="1">
                <a:effectLst/>
              </a:rPr>
              <a:t>tahun</a:t>
            </a:r>
            <a:r>
              <a:rPr lang="en-ID" sz="2400" dirty="0">
                <a:effectLst/>
              </a:rPr>
              <a:t> 2009 dan </a:t>
            </a:r>
            <a:r>
              <a:rPr lang="en-ID" sz="2400" dirty="0" err="1">
                <a:effectLst/>
              </a:rPr>
              <a:t>diperbarui</a:t>
            </a:r>
            <a:r>
              <a:rPr lang="en-ID" sz="2400" dirty="0">
                <a:effectLst/>
              </a:rPr>
              <a:t> </a:t>
            </a:r>
            <a:r>
              <a:rPr lang="en-ID" sz="2400" dirty="0" err="1">
                <a:effectLst/>
              </a:rPr>
              <a:t>tahun</a:t>
            </a:r>
            <a:r>
              <a:rPr lang="en-ID" sz="2400" dirty="0">
                <a:effectLst/>
              </a:rPr>
              <a:t> 2022</a:t>
            </a:r>
          </a:p>
          <a:p>
            <a:r>
              <a:rPr lang="en-ID" sz="2400" dirty="0">
                <a:effectLst/>
              </a:rPr>
              <a:t>“The CFIR is intended to be used to collect data from individuals who have power and/or influence over implementation outcomes.” </a:t>
            </a:r>
            <a:endParaRPr lang="en-ID" sz="2400" dirty="0"/>
          </a:p>
          <a:p>
            <a:endParaRPr lang="en-US" dirty="0"/>
          </a:p>
        </p:txBody>
      </p:sp>
      <p:pic>
        <p:nvPicPr>
          <p:cNvPr id="1026" name="Picture 2" descr="Fig. 1">
            <a:extLst>
              <a:ext uri="{FF2B5EF4-FFF2-40B4-BE49-F238E27FC236}">
                <a16:creationId xmlns:a16="http://schemas.microsoft.com/office/drawing/2014/main" id="{BE343C04-28DF-52E8-8A01-3AC016C2E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799" y="1825625"/>
            <a:ext cx="7493001" cy="391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047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1E9C0-3C06-88CB-8AB4-10EDFEDC03F4}"/>
              </a:ext>
            </a:extLst>
          </p:cNvPr>
          <p:cNvSpPr>
            <a:spLocks noGrp="1"/>
          </p:cNvSpPr>
          <p:nvPr>
            <p:ph type="title"/>
          </p:nvPr>
        </p:nvSpPr>
        <p:spPr/>
        <p:txBody>
          <a:bodyPr/>
          <a:lstStyle/>
          <a:p>
            <a:r>
              <a:rPr lang="en-US" dirty="0"/>
              <a:t>RE-AIM (https://re-</a:t>
            </a:r>
            <a:r>
              <a:rPr lang="en-US" dirty="0" err="1"/>
              <a:t>aim.org</a:t>
            </a:r>
            <a:r>
              <a:rPr lang="en-US" dirty="0"/>
              <a:t>)</a:t>
            </a:r>
          </a:p>
        </p:txBody>
      </p:sp>
      <p:graphicFrame>
        <p:nvGraphicFramePr>
          <p:cNvPr id="4" name="Content Placeholder 3">
            <a:extLst>
              <a:ext uri="{FF2B5EF4-FFF2-40B4-BE49-F238E27FC236}">
                <a16:creationId xmlns:a16="http://schemas.microsoft.com/office/drawing/2014/main" id="{5BA1BC55-60BF-257C-ED6F-B6B2093A480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1248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AB1A-91B4-B44E-AA65-0A2B00486F08}"/>
              </a:ext>
            </a:extLst>
          </p:cNvPr>
          <p:cNvSpPr>
            <a:spLocks noGrp="1"/>
          </p:cNvSpPr>
          <p:nvPr>
            <p:ph type="title"/>
          </p:nvPr>
        </p:nvSpPr>
        <p:spPr>
          <a:xfrm>
            <a:off x="958122" y="500062"/>
            <a:ext cx="10515600" cy="1325563"/>
          </a:xfrm>
        </p:spPr>
        <p:txBody>
          <a:bodyPr/>
          <a:lstStyle/>
          <a:p>
            <a:r>
              <a:rPr lang="id-ID" dirty="0"/>
              <a:t>Kerangka Presentasi</a:t>
            </a:r>
          </a:p>
        </p:txBody>
      </p:sp>
      <p:sp>
        <p:nvSpPr>
          <p:cNvPr id="3" name="Content Placeholder 2">
            <a:extLst>
              <a:ext uri="{FF2B5EF4-FFF2-40B4-BE49-F238E27FC236}">
                <a16:creationId xmlns:a16="http://schemas.microsoft.com/office/drawing/2014/main" id="{A10A50C0-7A4E-35EF-822A-3223449FE639}"/>
              </a:ext>
            </a:extLst>
          </p:cNvPr>
          <p:cNvSpPr>
            <a:spLocks noGrp="1"/>
          </p:cNvSpPr>
          <p:nvPr>
            <p:ph idx="1"/>
          </p:nvPr>
        </p:nvSpPr>
        <p:spPr/>
        <p:txBody>
          <a:bodyPr/>
          <a:lstStyle/>
          <a:p>
            <a:r>
              <a:rPr lang="id-ID" dirty="0"/>
              <a:t>Apakah riset implementasi itu?</a:t>
            </a:r>
          </a:p>
          <a:p>
            <a:r>
              <a:rPr lang="id-ID" dirty="0"/>
              <a:t>Apa irisan penelitian kebijakan dan riset implementasi?</a:t>
            </a:r>
          </a:p>
          <a:p>
            <a:r>
              <a:rPr lang="id-ID" dirty="0"/>
              <a:t>Mengapa perlu melakukan pendekatan riset implementasi dalam penelitian kebijakan?</a:t>
            </a:r>
          </a:p>
        </p:txBody>
      </p:sp>
    </p:spTree>
    <p:extLst>
      <p:ext uri="{BB962C8B-B14F-4D97-AF65-F5344CB8AC3E}">
        <p14:creationId xmlns:p14="http://schemas.microsoft.com/office/powerpoint/2010/main" val="3436904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9EF17-9983-3103-5326-487482B95497}"/>
              </a:ext>
            </a:extLst>
          </p:cNvPr>
          <p:cNvSpPr>
            <a:spLocks noGrp="1"/>
          </p:cNvSpPr>
          <p:nvPr>
            <p:ph type="title"/>
          </p:nvPr>
        </p:nvSpPr>
        <p:spPr>
          <a:xfrm>
            <a:off x="838200" y="365125"/>
            <a:ext cx="10515600" cy="752475"/>
          </a:xfrm>
        </p:spPr>
        <p:txBody>
          <a:bodyPr/>
          <a:lstStyle/>
          <a:p>
            <a:r>
              <a:rPr lang="en-US" dirty="0"/>
              <a:t>Framework Lain</a:t>
            </a:r>
          </a:p>
        </p:txBody>
      </p:sp>
      <p:sp>
        <p:nvSpPr>
          <p:cNvPr id="3" name="Content Placeholder 2">
            <a:extLst>
              <a:ext uri="{FF2B5EF4-FFF2-40B4-BE49-F238E27FC236}">
                <a16:creationId xmlns:a16="http://schemas.microsoft.com/office/drawing/2014/main" id="{19697AD2-7660-1F82-3714-9B1EDC3575A4}"/>
              </a:ext>
            </a:extLst>
          </p:cNvPr>
          <p:cNvSpPr>
            <a:spLocks noGrp="1"/>
          </p:cNvSpPr>
          <p:nvPr>
            <p:ph idx="1"/>
          </p:nvPr>
        </p:nvSpPr>
        <p:spPr>
          <a:xfrm>
            <a:off x="838200" y="1253331"/>
            <a:ext cx="10515600" cy="4351338"/>
          </a:xfrm>
        </p:spPr>
        <p:txBody>
          <a:bodyPr/>
          <a:lstStyle/>
          <a:p>
            <a:r>
              <a:rPr lang="en-US" dirty="0"/>
              <a:t>Implementation fidelity (Carol et al. 2007)</a:t>
            </a:r>
            <a:endParaRPr lang="en-ID" dirty="0"/>
          </a:p>
          <a:p>
            <a:endParaRPr lang="en-US" dirty="0"/>
          </a:p>
        </p:txBody>
      </p:sp>
      <p:pic>
        <p:nvPicPr>
          <p:cNvPr id="5" name="Picture 4">
            <a:extLst>
              <a:ext uri="{FF2B5EF4-FFF2-40B4-BE49-F238E27FC236}">
                <a16:creationId xmlns:a16="http://schemas.microsoft.com/office/drawing/2014/main" id="{373D4B45-43AE-773E-53E0-45B610145914}"/>
              </a:ext>
            </a:extLst>
          </p:cNvPr>
          <p:cNvPicPr>
            <a:picLocks noChangeAspect="1"/>
          </p:cNvPicPr>
          <p:nvPr/>
        </p:nvPicPr>
        <p:blipFill>
          <a:blip r:embed="rId2"/>
          <a:stretch>
            <a:fillRect/>
          </a:stretch>
        </p:blipFill>
        <p:spPr>
          <a:xfrm>
            <a:off x="2147806" y="2010495"/>
            <a:ext cx="8386049" cy="4351337"/>
          </a:xfrm>
          <a:prstGeom prst="rect">
            <a:avLst/>
          </a:prstGeom>
        </p:spPr>
      </p:pic>
    </p:spTree>
    <p:extLst>
      <p:ext uri="{BB962C8B-B14F-4D97-AF65-F5344CB8AC3E}">
        <p14:creationId xmlns:p14="http://schemas.microsoft.com/office/powerpoint/2010/main" val="3921031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2DF54-BDC5-FAAA-5087-70F180585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DE0DBB-B10B-D185-98AC-4E97CF8BAFC9}"/>
              </a:ext>
            </a:extLst>
          </p:cNvPr>
          <p:cNvSpPr>
            <a:spLocks noGrp="1"/>
          </p:cNvSpPr>
          <p:nvPr>
            <p:ph type="title"/>
          </p:nvPr>
        </p:nvSpPr>
        <p:spPr>
          <a:xfrm>
            <a:off x="838200" y="365125"/>
            <a:ext cx="10515600" cy="752475"/>
          </a:xfrm>
        </p:spPr>
        <p:txBody>
          <a:bodyPr/>
          <a:lstStyle/>
          <a:p>
            <a:r>
              <a:rPr lang="en-US" dirty="0"/>
              <a:t>Framework Lain</a:t>
            </a:r>
          </a:p>
        </p:txBody>
      </p:sp>
      <p:sp>
        <p:nvSpPr>
          <p:cNvPr id="3" name="Content Placeholder 2">
            <a:extLst>
              <a:ext uri="{FF2B5EF4-FFF2-40B4-BE49-F238E27FC236}">
                <a16:creationId xmlns:a16="http://schemas.microsoft.com/office/drawing/2014/main" id="{E51B9B1E-42D6-7E86-5BFD-600811D0ECDC}"/>
              </a:ext>
            </a:extLst>
          </p:cNvPr>
          <p:cNvSpPr>
            <a:spLocks noGrp="1"/>
          </p:cNvSpPr>
          <p:nvPr>
            <p:ph idx="1"/>
          </p:nvPr>
        </p:nvSpPr>
        <p:spPr>
          <a:xfrm>
            <a:off x="838200" y="1253331"/>
            <a:ext cx="10515600" cy="4351338"/>
          </a:xfrm>
        </p:spPr>
        <p:txBody>
          <a:bodyPr/>
          <a:lstStyle/>
          <a:p>
            <a:r>
              <a:rPr lang="en-US" dirty="0"/>
              <a:t>Implementation sustainability (Schell et al. 2013)</a:t>
            </a:r>
            <a:endParaRPr lang="en-ID" dirty="0"/>
          </a:p>
          <a:p>
            <a:endParaRPr lang="en-US" dirty="0"/>
          </a:p>
        </p:txBody>
      </p:sp>
      <p:pic>
        <p:nvPicPr>
          <p:cNvPr id="6" name="Picture 5">
            <a:extLst>
              <a:ext uri="{FF2B5EF4-FFF2-40B4-BE49-F238E27FC236}">
                <a16:creationId xmlns:a16="http://schemas.microsoft.com/office/drawing/2014/main" id="{C7799A88-A4B6-A72F-222D-4ED34505CC8C}"/>
              </a:ext>
            </a:extLst>
          </p:cNvPr>
          <p:cNvPicPr>
            <a:picLocks noChangeAspect="1"/>
          </p:cNvPicPr>
          <p:nvPr/>
        </p:nvPicPr>
        <p:blipFill>
          <a:blip r:embed="rId2"/>
          <a:stretch>
            <a:fillRect/>
          </a:stretch>
        </p:blipFill>
        <p:spPr>
          <a:xfrm>
            <a:off x="2703347" y="1937090"/>
            <a:ext cx="8582549" cy="4773676"/>
          </a:xfrm>
          <a:prstGeom prst="rect">
            <a:avLst/>
          </a:prstGeom>
        </p:spPr>
      </p:pic>
    </p:spTree>
    <p:extLst>
      <p:ext uri="{BB962C8B-B14F-4D97-AF65-F5344CB8AC3E}">
        <p14:creationId xmlns:p14="http://schemas.microsoft.com/office/powerpoint/2010/main" val="3292712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CFC27-CA12-EB2C-D06F-3011620E0817}"/>
              </a:ext>
            </a:extLst>
          </p:cNvPr>
          <p:cNvSpPr>
            <a:spLocks noGrp="1"/>
          </p:cNvSpPr>
          <p:nvPr>
            <p:ph type="title"/>
          </p:nvPr>
        </p:nvSpPr>
        <p:spPr>
          <a:xfrm>
            <a:off x="838200" y="-192814"/>
            <a:ext cx="10515600" cy="1325563"/>
          </a:xfrm>
        </p:spPr>
        <p:txBody>
          <a:bodyPr/>
          <a:lstStyle/>
          <a:p>
            <a:r>
              <a:rPr lang="en-US" dirty="0"/>
              <a:t>Framework Lain</a:t>
            </a:r>
          </a:p>
        </p:txBody>
      </p:sp>
      <p:sp>
        <p:nvSpPr>
          <p:cNvPr id="3" name="Content Placeholder 2">
            <a:extLst>
              <a:ext uri="{FF2B5EF4-FFF2-40B4-BE49-F238E27FC236}">
                <a16:creationId xmlns:a16="http://schemas.microsoft.com/office/drawing/2014/main" id="{17D25380-4937-A79E-563E-213419CF27DA}"/>
              </a:ext>
            </a:extLst>
          </p:cNvPr>
          <p:cNvSpPr>
            <a:spLocks noGrp="1"/>
          </p:cNvSpPr>
          <p:nvPr>
            <p:ph idx="1"/>
          </p:nvPr>
        </p:nvSpPr>
        <p:spPr>
          <a:xfrm>
            <a:off x="8850824" y="3143497"/>
            <a:ext cx="10515600" cy="545616"/>
          </a:xfrm>
        </p:spPr>
        <p:txBody>
          <a:bodyPr>
            <a:noAutofit/>
          </a:bodyPr>
          <a:lstStyle/>
          <a:p>
            <a:pPr marL="0" indent="0">
              <a:buNone/>
            </a:pPr>
            <a:r>
              <a:rPr lang="en-US" dirty="0"/>
              <a:t>EPIS framework </a:t>
            </a:r>
          </a:p>
          <a:p>
            <a:pPr marL="0" indent="0">
              <a:buNone/>
            </a:pPr>
            <a:r>
              <a:rPr lang="en-US" dirty="0"/>
              <a:t>(</a:t>
            </a:r>
            <a:r>
              <a:rPr lang="en-ID" b="0" i="0" u="none" strike="noStrike" dirty="0" err="1">
                <a:solidFill>
                  <a:srgbClr val="333333"/>
                </a:solidFill>
                <a:effectLst/>
                <a:highlight>
                  <a:srgbClr val="FFFFFF"/>
                </a:highlight>
                <a:latin typeface="-apple-system"/>
              </a:rPr>
              <a:t>Crable</a:t>
            </a:r>
            <a:r>
              <a:rPr lang="en-ID" b="0" i="0" u="none" strike="noStrike" dirty="0">
                <a:solidFill>
                  <a:srgbClr val="333333"/>
                </a:solidFill>
                <a:effectLst/>
                <a:highlight>
                  <a:srgbClr val="FFFFFF"/>
                </a:highlight>
                <a:latin typeface="-apple-system"/>
              </a:rPr>
              <a:t> et al., 2022)</a:t>
            </a:r>
            <a:endParaRPr lang="en-US" dirty="0"/>
          </a:p>
        </p:txBody>
      </p:sp>
      <p:pic>
        <p:nvPicPr>
          <p:cNvPr id="5" name="Picture 4">
            <a:extLst>
              <a:ext uri="{FF2B5EF4-FFF2-40B4-BE49-F238E27FC236}">
                <a16:creationId xmlns:a16="http://schemas.microsoft.com/office/drawing/2014/main" id="{E62CCA4A-E8A1-E0E9-1510-D3A503806212}"/>
              </a:ext>
            </a:extLst>
          </p:cNvPr>
          <p:cNvPicPr>
            <a:picLocks noChangeAspect="1"/>
          </p:cNvPicPr>
          <p:nvPr/>
        </p:nvPicPr>
        <p:blipFill>
          <a:blip r:embed="rId2"/>
          <a:stretch>
            <a:fillRect/>
          </a:stretch>
        </p:blipFill>
        <p:spPr>
          <a:xfrm>
            <a:off x="611898" y="830251"/>
            <a:ext cx="8238926" cy="5717724"/>
          </a:xfrm>
          <a:prstGeom prst="rect">
            <a:avLst/>
          </a:prstGeom>
        </p:spPr>
      </p:pic>
    </p:spTree>
    <p:extLst>
      <p:ext uri="{BB962C8B-B14F-4D97-AF65-F5344CB8AC3E}">
        <p14:creationId xmlns:p14="http://schemas.microsoft.com/office/powerpoint/2010/main" val="2031008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study designs in IR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6897062"/>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6083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64E8-B778-A992-03A6-7F1C1D6FF64C}"/>
              </a:ext>
            </a:extLst>
          </p:cNvPr>
          <p:cNvSpPr>
            <a:spLocks noGrp="1"/>
          </p:cNvSpPr>
          <p:nvPr>
            <p:ph type="title"/>
          </p:nvPr>
        </p:nvSpPr>
        <p:spPr>
          <a:xfrm>
            <a:off x="838200" y="2766218"/>
            <a:ext cx="10515600" cy="1325563"/>
          </a:xfrm>
        </p:spPr>
        <p:txBody>
          <a:bodyPr>
            <a:normAutofit fontScale="90000"/>
          </a:bodyPr>
          <a:lstStyle/>
          <a:p>
            <a:pPr algn="ctr"/>
            <a:r>
              <a:rPr lang="id-ID" dirty="0"/>
              <a:t>Mengapa perlu melakukan pendekatan riset implementasi dalam penelitian kebijakan kesehatan?</a:t>
            </a:r>
            <a:endParaRPr lang="en-US" dirty="0"/>
          </a:p>
        </p:txBody>
      </p:sp>
    </p:spTree>
    <p:extLst>
      <p:ext uri="{BB962C8B-B14F-4D97-AF65-F5344CB8AC3E}">
        <p14:creationId xmlns:p14="http://schemas.microsoft.com/office/powerpoint/2010/main" val="2883564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2B07-AA40-D98B-D9FB-C71053B009A3}"/>
              </a:ext>
            </a:extLst>
          </p:cNvPr>
          <p:cNvSpPr>
            <a:spLocks noGrp="1"/>
          </p:cNvSpPr>
          <p:nvPr>
            <p:ph type="title"/>
          </p:nvPr>
        </p:nvSpPr>
        <p:spPr/>
        <p:txBody>
          <a:bodyPr/>
          <a:lstStyle/>
          <a:p>
            <a:r>
              <a:rPr lang="en-US" dirty="0"/>
              <a:t>Policy Failure</a:t>
            </a:r>
          </a:p>
        </p:txBody>
      </p:sp>
      <p:sp>
        <p:nvSpPr>
          <p:cNvPr id="3" name="Content Placeholder 2">
            <a:extLst>
              <a:ext uri="{FF2B5EF4-FFF2-40B4-BE49-F238E27FC236}">
                <a16:creationId xmlns:a16="http://schemas.microsoft.com/office/drawing/2014/main" id="{4452DE25-805B-EBBF-A540-8D3D78437D6D}"/>
              </a:ext>
            </a:extLst>
          </p:cNvPr>
          <p:cNvSpPr>
            <a:spLocks noGrp="1"/>
          </p:cNvSpPr>
          <p:nvPr>
            <p:ph idx="1"/>
          </p:nvPr>
        </p:nvSpPr>
        <p:spPr>
          <a:xfrm>
            <a:off x="838200" y="1825624"/>
            <a:ext cx="10515600" cy="4166961"/>
          </a:xfrm>
        </p:spPr>
        <p:txBody>
          <a:bodyPr>
            <a:normAutofit/>
          </a:bodyPr>
          <a:lstStyle/>
          <a:p>
            <a:pPr marL="0" indent="0" algn="ctr">
              <a:buNone/>
            </a:pPr>
            <a:r>
              <a:rPr lang="en-US" dirty="0"/>
              <a:t>“There is an increasing awareness that policies do not succeed or fall on their own merits. Within the complex systems, it is unclear how best to ensure effective policy design and implementation”</a:t>
            </a:r>
          </a:p>
          <a:p>
            <a:pPr marL="0" indent="0" algn="ctr">
              <a:buNone/>
            </a:pPr>
            <a:endParaRPr lang="en-US" dirty="0"/>
          </a:p>
          <a:p>
            <a:pPr marL="0" indent="0" algn="ctr">
              <a:buNone/>
            </a:pPr>
            <a:r>
              <a:rPr lang="en-US" dirty="0"/>
              <a:t>(Hudson et al., 2019)</a:t>
            </a:r>
          </a:p>
        </p:txBody>
      </p:sp>
    </p:spTree>
    <p:extLst>
      <p:ext uri="{BB962C8B-B14F-4D97-AF65-F5344CB8AC3E}">
        <p14:creationId xmlns:p14="http://schemas.microsoft.com/office/powerpoint/2010/main" val="739126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89E3-2154-9A31-6019-EC57B6A8966A}"/>
              </a:ext>
            </a:extLst>
          </p:cNvPr>
          <p:cNvSpPr>
            <a:spLocks noGrp="1"/>
          </p:cNvSpPr>
          <p:nvPr>
            <p:ph type="title"/>
          </p:nvPr>
        </p:nvSpPr>
        <p:spPr>
          <a:xfrm>
            <a:off x="789214" y="11758"/>
            <a:ext cx="11146971" cy="1325563"/>
          </a:xfrm>
        </p:spPr>
        <p:txBody>
          <a:bodyPr>
            <a:normAutofit fontScale="90000"/>
          </a:bodyPr>
          <a:lstStyle/>
          <a:p>
            <a:r>
              <a:rPr lang="en-US" dirty="0"/>
              <a:t>Why there is an urgency to conduct implementation research approach in policy study?</a:t>
            </a:r>
          </a:p>
        </p:txBody>
      </p:sp>
      <p:pic>
        <p:nvPicPr>
          <p:cNvPr id="8" name="Content Placeholder 7">
            <a:extLst>
              <a:ext uri="{FF2B5EF4-FFF2-40B4-BE49-F238E27FC236}">
                <a16:creationId xmlns:a16="http://schemas.microsoft.com/office/drawing/2014/main" id="{0844683B-4AE7-9484-2682-1DD6E2BF1052}"/>
              </a:ext>
            </a:extLst>
          </p:cNvPr>
          <p:cNvPicPr>
            <a:picLocks noGrp="1" noChangeAspect="1"/>
          </p:cNvPicPr>
          <p:nvPr>
            <p:ph idx="1"/>
          </p:nvPr>
        </p:nvPicPr>
        <p:blipFill>
          <a:blip r:embed="rId2"/>
          <a:stretch>
            <a:fillRect/>
          </a:stretch>
        </p:blipFill>
        <p:spPr>
          <a:xfrm>
            <a:off x="1175658" y="1501987"/>
            <a:ext cx="9209313" cy="5213626"/>
          </a:xfrm>
        </p:spPr>
      </p:pic>
      <p:sp>
        <p:nvSpPr>
          <p:cNvPr id="9" name="TextBox 8">
            <a:extLst>
              <a:ext uri="{FF2B5EF4-FFF2-40B4-BE49-F238E27FC236}">
                <a16:creationId xmlns:a16="http://schemas.microsoft.com/office/drawing/2014/main" id="{F6ADB114-1079-711F-5687-CFA0C7B65440}"/>
              </a:ext>
            </a:extLst>
          </p:cNvPr>
          <p:cNvSpPr txBox="1"/>
          <p:nvPr/>
        </p:nvSpPr>
        <p:spPr>
          <a:xfrm>
            <a:off x="10384971" y="5617029"/>
            <a:ext cx="1387929" cy="646331"/>
          </a:xfrm>
          <a:prstGeom prst="rect">
            <a:avLst/>
          </a:prstGeom>
          <a:noFill/>
        </p:spPr>
        <p:txBody>
          <a:bodyPr wrap="square" rtlCol="0">
            <a:spAutoFit/>
          </a:bodyPr>
          <a:lstStyle/>
          <a:p>
            <a:r>
              <a:rPr lang="en-US" dirty="0" err="1"/>
              <a:t>Purtle</a:t>
            </a:r>
            <a:r>
              <a:rPr lang="en-US" dirty="0"/>
              <a:t> et al., 2023</a:t>
            </a:r>
          </a:p>
        </p:txBody>
      </p:sp>
    </p:spTree>
    <p:extLst>
      <p:ext uri="{BB962C8B-B14F-4D97-AF65-F5344CB8AC3E}">
        <p14:creationId xmlns:p14="http://schemas.microsoft.com/office/powerpoint/2010/main" val="4159282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C5DCC-9133-473B-9CE6-E143EDD94BEE}"/>
              </a:ext>
            </a:extLst>
          </p:cNvPr>
          <p:cNvSpPr>
            <a:spLocks noGrp="1"/>
          </p:cNvSpPr>
          <p:nvPr>
            <p:ph type="title"/>
          </p:nvPr>
        </p:nvSpPr>
        <p:spPr>
          <a:xfrm>
            <a:off x="838200" y="2766218"/>
            <a:ext cx="10515600" cy="1325563"/>
          </a:xfrm>
        </p:spPr>
        <p:txBody>
          <a:bodyPr/>
          <a:lstStyle/>
          <a:p>
            <a:pPr algn="ctr"/>
            <a:r>
              <a:rPr lang="en-US" dirty="0"/>
              <a:t>Policy in real-life setting: No one policy size fits all?</a:t>
            </a:r>
          </a:p>
        </p:txBody>
      </p:sp>
      <p:sp>
        <p:nvSpPr>
          <p:cNvPr id="3" name="Content Placeholder 2">
            <a:extLst>
              <a:ext uri="{FF2B5EF4-FFF2-40B4-BE49-F238E27FC236}">
                <a16:creationId xmlns:a16="http://schemas.microsoft.com/office/drawing/2014/main" id="{C334A2EA-822F-BED9-615B-AA482A8B279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33833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293313-969D-8226-DDEF-7135B411C981}"/>
              </a:ext>
            </a:extLst>
          </p:cNvPr>
          <p:cNvSpPr>
            <a:spLocks noGrp="1"/>
          </p:cNvSpPr>
          <p:nvPr>
            <p:ph type="title"/>
          </p:nvPr>
        </p:nvSpPr>
        <p:spPr>
          <a:xfrm>
            <a:off x="838200" y="348796"/>
            <a:ext cx="10515600" cy="662781"/>
          </a:xfrm>
        </p:spPr>
        <p:txBody>
          <a:bodyPr>
            <a:normAutofit fontScale="90000"/>
          </a:bodyPr>
          <a:lstStyle/>
          <a:p>
            <a:r>
              <a:rPr lang="en-US" dirty="0"/>
              <a:t>Opportunity to apply IR approach in policy studies</a:t>
            </a:r>
          </a:p>
        </p:txBody>
      </p:sp>
      <p:pic>
        <p:nvPicPr>
          <p:cNvPr id="12" name="Content Placeholder 11">
            <a:extLst>
              <a:ext uri="{FF2B5EF4-FFF2-40B4-BE49-F238E27FC236}">
                <a16:creationId xmlns:a16="http://schemas.microsoft.com/office/drawing/2014/main" id="{3F960E84-5EBF-3EDD-469C-64C63EE9F839}"/>
              </a:ext>
            </a:extLst>
          </p:cNvPr>
          <p:cNvPicPr>
            <a:picLocks noGrp="1" noChangeAspect="1"/>
          </p:cNvPicPr>
          <p:nvPr>
            <p:ph idx="1"/>
          </p:nvPr>
        </p:nvPicPr>
        <p:blipFill>
          <a:blip r:embed="rId2"/>
          <a:stretch>
            <a:fillRect/>
          </a:stretch>
        </p:blipFill>
        <p:spPr>
          <a:xfrm>
            <a:off x="1101252" y="1263882"/>
            <a:ext cx="9989496" cy="5594118"/>
          </a:xfrm>
        </p:spPr>
      </p:pic>
    </p:spTree>
    <p:extLst>
      <p:ext uri="{BB962C8B-B14F-4D97-AF65-F5344CB8AC3E}">
        <p14:creationId xmlns:p14="http://schemas.microsoft.com/office/powerpoint/2010/main" val="3961042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A517F-BF38-0D5B-C250-9C26B84C362A}"/>
              </a:ext>
            </a:extLst>
          </p:cNvPr>
          <p:cNvSpPr>
            <a:spLocks noGrp="1"/>
          </p:cNvSpPr>
          <p:nvPr>
            <p:ph type="title"/>
          </p:nvPr>
        </p:nvSpPr>
        <p:spPr>
          <a:xfrm>
            <a:off x="838200" y="2766218"/>
            <a:ext cx="10515600" cy="1325563"/>
          </a:xfrm>
        </p:spPr>
        <p:txBody>
          <a:bodyPr/>
          <a:lstStyle/>
          <a:p>
            <a:r>
              <a:rPr lang="en-US" dirty="0" err="1"/>
              <a:t>Terima</a:t>
            </a:r>
            <a:r>
              <a:rPr lang="en-US" dirty="0"/>
              <a:t> Kasih</a:t>
            </a:r>
          </a:p>
        </p:txBody>
      </p:sp>
    </p:spTree>
    <p:extLst>
      <p:ext uri="{BB962C8B-B14F-4D97-AF65-F5344CB8AC3E}">
        <p14:creationId xmlns:p14="http://schemas.microsoft.com/office/powerpoint/2010/main" val="195067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22305-C6B3-99F1-1FDE-59C8813DB38C}"/>
              </a:ext>
            </a:extLst>
          </p:cNvPr>
          <p:cNvSpPr>
            <a:spLocks noGrp="1"/>
          </p:cNvSpPr>
          <p:nvPr>
            <p:ph type="title"/>
          </p:nvPr>
        </p:nvSpPr>
        <p:spPr/>
        <p:txBody>
          <a:bodyPr/>
          <a:lstStyle/>
          <a:p>
            <a:r>
              <a:rPr lang="id-ID" dirty="0"/>
              <a:t>Bacaan/Sumber Belajar</a:t>
            </a:r>
          </a:p>
        </p:txBody>
      </p:sp>
      <p:sp>
        <p:nvSpPr>
          <p:cNvPr id="3" name="Content Placeholder 2">
            <a:extLst>
              <a:ext uri="{FF2B5EF4-FFF2-40B4-BE49-F238E27FC236}">
                <a16:creationId xmlns:a16="http://schemas.microsoft.com/office/drawing/2014/main" id="{4506B1BC-3CCC-22B5-C460-089AA1FB8E3C}"/>
              </a:ext>
            </a:extLst>
          </p:cNvPr>
          <p:cNvSpPr>
            <a:spLocks noGrp="1"/>
          </p:cNvSpPr>
          <p:nvPr>
            <p:ph idx="1"/>
          </p:nvPr>
        </p:nvSpPr>
        <p:spPr/>
        <p:txBody>
          <a:bodyPr>
            <a:normAutofit fontScale="92500" lnSpcReduction="20000"/>
          </a:bodyPr>
          <a:lstStyle/>
          <a:p>
            <a:r>
              <a:rPr lang="en-US" sz="2200" dirty="0"/>
              <a:t>Access and Delivery Partnership. TDR Implementation research toolkit, second edition. </a:t>
            </a:r>
            <a:r>
              <a:rPr lang="en-US" sz="2200" dirty="0">
                <a:hlinkClick r:id="rId2"/>
              </a:rPr>
              <a:t>https://adphealth.org/irtoolkit/</a:t>
            </a:r>
            <a:endParaRPr lang="en-US" sz="2200" dirty="0"/>
          </a:p>
          <a:p>
            <a:r>
              <a:rPr lang="en-ID" sz="2400" b="0" i="0" u="none" strike="noStrike" dirty="0">
                <a:solidFill>
                  <a:srgbClr val="333333"/>
                </a:solidFill>
                <a:effectLst/>
              </a:rPr>
              <a:t>Bob Hudson, David Hunter &amp; Stephen Peckham</a:t>
            </a:r>
            <a:r>
              <a:rPr lang="en-ID" sz="2400" b="0" i="0" u="none" strike="noStrike" dirty="0">
                <a:solidFill>
                  <a:srgbClr val="333333"/>
                </a:solidFill>
                <a:effectLst/>
                <a:highlight>
                  <a:srgbClr val="FFFFFF"/>
                </a:highlight>
              </a:rPr>
              <a:t> </a:t>
            </a:r>
            <a:r>
              <a:rPr lang="en-ID" sz="2400" b="0" i="0" u="none" strike="noStrike" dirty="0">
                <a:solidFill>
                  <a:srgbClr val="333333"/>
                </a:solidFill>
                <a:effectLst/>
              </a:rPr>
              <a:t>(2019)</a:t>
            </a:r>
            <a:r>
              <a:rPr lang="en-ID" sz="2400" b="0" i="0" u="none" strike="noStrike" dirty="0">
                <a:solidFill>
                  <a:srgbClr val="333333"/>
                </a:solidFill>
                <a:effectLst/>
                <a:highlight>
                  <a:srgbClr val="FFFFFF"/>
                </a:highlight>
              </a:rPr>
              <a:t> </a:t>
            </a:r>
            <a:r>
              <a:rPr lang="en-ID" sz="2400" b="0" i="0" u="none" strike="noStrike" dirty="0">
                <a:solidFill>
                  <a:srgbClr val="333333"/>
                </a:solidFill>
                <a:effectLst/>
              </a:rPr>
              <a:t>Policy failure and the policy-implementation gap: can policy support programs help?,</a:t>
            </a:r>
            <a:r>
              <a:rPr lang="en-ID" sz="2400" b="0" i="0" u="none" strike="noStrike" dirty="0">
                <a:solidFill>
                  <a:srgbClr val="333333"/>
                </a:solidFill>
                <a:effectLst/>
                <a:highlight>
                  <a:srgbClr val="FFFFFF"/>
                </a:highlight>
              </a:rPr>
              <a:t> </a:t>
            </a:r>
            <a:r>
              <a:rPr lang="en-ID" sz="2400" b="0" i="0" u="none" strike="noStrike" dirty="0">
                <a:solidFill>
                  <a:srgbClr val="333333"/>
                </a:solidFill>
                <a:effectLst/>
              </a:rPr>
              <a:t>Policy Design and Practice,</a:t>
            </a:r>
            <a:r>
              <a:rPr lang="en-ID" sz="2400" b="0" i="0" u="none" strike="noStrike" dirty="0">
                <a:solidFill>
                  <a:srgbClr val="333333"/>
                </a:solidFill>
                <a:effectLst/>
                <a:highlight>
                  <a:srgbClr val="FFFFFF"/>
                </a:highlight>
              </a:rPr>
              <a:t> </a:t>
            </a:r>
            <a:r>
              <a:rPr lang="en-ID" sz="2400" b="0" i="0" u="none" strike="noStrike" dirty="0">
                <a:solidFill>
                  <a:srgbClr val="333333"/>
                </a:solidFill>
                <a:effectLst/>
              </a:rPr>
              <a:t>2:1,</a:t>
            </a:r>
            <a:r>
              <a:rPr lang="en-ID" sz="2400" b="0" i="0" u="none" strike="noStrike" dirty="0">
                <a:solidFill>
                  <a:srgbClr val="333333"/>
                </a:solidFill>
                <a:effectLst/>
                <a:highlight>
                  <a:srgbClr val="FFFFFF"/>
                </a:highlight>
              </a:rPr>
              <a:t> </a:t>
            </a:r>
            <a:r>
              <a:rPr lang="en-ID" sz="2400" b="0" i="0" u="none" strike="noStrike" dirty="0">
                <a:solidFill>
                  <a:srgbClr val="333333"/>
                </a:solidFill>
                <a:effectLst/>
              </a:rPr>
              <a:t>1-14,</a:t>
            </a:r>
            <a:r>
              <a:rPr lang="en-ID" sz="2400" b="0" i="0" u="none" strike="noStrike" dirty="0">
                <a:solidFill>
                  <a:srgbClr val="333333"/>
                </a:solidFill>
                <a:effectLst/>
                <a:highlight>
                  <a:srgbClr val="FFFFFF"/>
                </a:highlight>
              </a:rPr>
              <a:t> </a:t>
            </a:r>
            <a:r>
              <a:rPr lang="en-ID" sz="2400" b="0" i="0" u="none" strike="noStrike" dirty="0">
                <a:solidFill>
                  <a:srgbClr val="333333"/>
                </a:solidFill>
                <a:effectLst/>
              </a:rPr>
              <a:t>DOI: </a:t>
            </a:r>
            <a:r>
              <a:rPr lang="en-ID" sz="2400" b="0" i="0" u="sng" strike="noStrike" dirty="0">
                <a:solidFill>
                  <a:srgbClr val="333333"/>
                </a:solidFill>
                <a:effectLst/>
                <a:hlinkClick r:id="rId3"/>
              </a:rPr>
              <a:t>10.1080/25741292.2018.1540378</a:t>
            </a:r>
            <a:endParaRPr lang="en-ID" sz="2400" b="0" i="0" u="none" strike="noStrike" dirty="0">
              <a:solidFill>
                <a:srgbClr val="333333"/>
              </a:solidFill>
              <a:effectLst/>
              <a:highlight>
                <a:srgbClr val="FFFFFF"/>
              </a:highlight>
              <a:latin typeface="-apple-system"/>
            </a:endParaRPr>
          </a:p>
          <a:p>
            <a:r>
              <a:rPr lang="en-ID" sz="2400" b="0" i="0" u="none" strike="noStrike" dirty="0" err="1">
                <a:solidFill>
                  <a:srgbClr val="333333"/>
                </a:solidFill>
                <a:effectLst/>
                <a:highlight>
                  <a:srgbClr val="FFFFFF"/>
                </a:highlight>
                <a:latin typeface="-apple-system"/>
              </a:rPr>
              <a:t>Crable</a:t>
            </a:r>
            <a:r>
              <a:rPr lang="en-ID" sz="2400" b="0" i="0" u="none" strike="noStrike" dirty="0">
                <a:solidFill>
                  <a:srgbClr val="333333"/>
                </a:solidFill>
                <a:effectLst/>
                <a:highlight>
                  <a:srgbClr val="FFFFFF"/>
                </a:highlight>
                <a:latin typeface="-apple-system"/>
              </a:rPr>
              <a:t>, E.L., </a:t>
            </a:r>
            <a:r>
              <a:rPr lang="en-ID" sz="2400" b="0" i="0" u="none" strike="noStrike" dirty="0" err="1">
                <a:solidFill>
                  <a:srgbClr val="333333"/>
                </a:solidFill>
                <a:effectLst/>
                <a:highlight>
                  <a:srgbClr val="FFFFFF"/>
                </a:highlight>
                <a:latin typeface="-apple-system"/>
              </a:rPr>
              <a:t>Lengnick</a:t>
            </a:r>
            <a:r>
              <a:rPr lang="en-ID" sz="2400" b="0" i="0" u="none" strike="noStrike" dirty="0">
                <a:solidFill>
                  <a:srgbClr val="333333"/>
                </a:solidFill>
                <a:effectLst/>
                <a:highlight>
                  <a:srgbClr val="FFFFFF"/>
                </a:highlight>
                <a:latin typeface="-apple-system"/>
              </a:rPr>
              <a:t>-Hall, R., </a:t>
            </a:r>
            <a:r>
              <a:rPr lang="en-ID" sz="2400" b="0" i="0" u="none" strike="noStrike" dirty="0" err="1">
                <a:solidFill>
                  <a:srgbClr val="333333"/>
                </a:solidFill>
                <a:effectLst/>
                <a:highlight>
                  <a:srgbClr val="FFFFFF"/>
                </a:highlight>
                <a:latin typeface="-apple-system"/>
              </a:rPr>
              <a:t>Stadnick</a:t>
            </a:r>
            <a:r>
              <a:rPr lang="en-ID" sz="2400" b="0" i="0" u="none" strike="noStrike" dirty="0">
                <a:solidFill>
                  <a:srgbClr val="333333"/>
                </a:solidFill>
                <a:effectLst/>
                <a:highlight>
                  <a:srgbClr val="FFFFFF"/>
                </a:highlight>
                <a:latin typeface="-apple-system"/>
              </a:rPr>
              <a:t>, N.A. </a:t>
            </a:r>
            <a:r>
              <a:rPr lang="en-ID" sz="2400" b="0" i="1" u="none" strike="noStrike" dirty="0">
                <a:solidFill>
                  <a:srgbClr val="333333"/>
                </a:solidFill>
                <a:effectLst/>
                <a:latin typeface="-apple-system"/>
              </a:rPr>
              <a:t>et al.</a:t>
            </a:r>
            <a:r>
              <a:rPr lang="en-ID" sz="2400" b="0" i="0" u="none" strike="noStrike" dirty="0">
                <a:solidFill>
                  <a:srgbClr val="333333"/>
                </a:solidFill>
                <a:effectLst/>
                <a:highlight>
                  <a:srgbClr val="FFFFFF"/>
                </a:highlight>
                <a:latin typeface="-apple-system"/>
              </a:rPr>
              <a:t> Where is “policy” in dissemination and implementation science? Recommendations to advance theories, models, and frameworks: EPIS as a case </a:t>
            </a:r>
            <a:r>
              <a:rPr lang="en-ID" sz="2400" b="0" i="0" u="none" strike="noStrike" dirty="0" err="1">
                <a:solidFill>
                  <a:srgbClr val="333333"/>
                </a:solidFill>
                <a:effectLst/>
                <a:highlight>
                  <a:srgbClr val="FFFFFF"/>
                </a:highlight>
                <a:latin typeface="-apple-system"/>
              </a:rPr>
              <a:t>example.</a:t>
            </a:r>
            <a:r>
              <a:rPr lang="en-ID" sz="2400" b="0" i="1" u="none" strike="noStrike" dirty="0" err="1">
                <a:solidFill>
                  <a:srgbClr val="333333"/>
                </a:solidFill>
                <a:effectLst/>
                <a:latin typeface="-apple-system"/>
              </a:rPr>
              <a:t>Implementation</a:t>
            </a:r>
            <a:r>
              <a:rPr lang="en-ID" sz="2400" b="0" i="1" u="none" strike="noStrike" dirty="0">
                <a:solidFill>
                  <a:srgbClr val="333333"/>
                </a:solidFill>
                <a:effectLst/>
                <a:latin typeface="-apple-system"/>
              </a:rPr>
              <a:t> Sci</a:t>
            </a:r>
            <a:r>
              <a:rPr lang="en-ID" sz="2400" b="0" i="0" u="none" strike="noStrike" dirty="0">
                <a:solidFill>
                  <a:srgbClr val="333333"/>
                </a:solidFill>
                <a:effectLst/>
                <a:highlight>
                  <a:srgbClr val="FFFFFF"/>
                </a:highlight>
                <a:latin typeface="-apple-system"/>
              </a:rPr>
              <a:t> </a:t>
            </a:r>
            <a:r>
              <a:rPr lang="en-ID" sz="2400" b="1" i="0" u="none" strike="noStrike" dirty="0">
                <a:solidFill>
                  <a:srgbClr val="333333"/>
                </a:solidFill>
                <a:effectLst/>
                <a:latin typeface="-apple-system"/>
              </a:rPr>
              <a:t>17</a:t>
            </a:r>
            <a:r>
              <a:rPr lang="en-ID" sz="2400" b="0" i="0" u="none" strike="noStrike" dirty="0">
                <a:solidFill>
                  <a:srgbClr val="333333"/>
                </a:solidFill>
                <a:effectLst/>
                <a:highlight>
                  <a:srgbClr val="FFFFFF"/>
                </a:highlight>
                <a:latin typeface="-apple-system"/>
              </a:rPr>
              <a:t>, 80 (2022). </a:t>
            </a:r>
            <a:r>
              <a:rPr lang="en-ID" sz="2400" b="0" i="0" u="none" strike="noStrike" dirty="0">
                <a:solidFill>
                  <a:srgbClr val="333333"/>
                </a:solidFill>
                <a:effectLst/>
                <a:highlight>
                  <a:srgbClr val="FFFFFF"/>
                </a:highlight>
                <a:latin typeface="-apple-system"/>
                <a:hlinkClick r:id="rId4"/>
              </a:rPr>
              <a:t>https://doi.org/10.1186/s13012-022-01256-x</a:t>
            </a:r>
            <a:r>
              <a:rPr lang="en-ID" sz="2400" b="0" i="0" u="none" strike="noStrike" dirty="0">
                <a:solidFill>
                  <a:srgbClr val="333333"/>
                </a:solidFill>
                <a:effectLst/>
                <a:highlight>
                  <a:srgbClr val="FFFFFF"/>
                </a:highlight>
                <a:latin typeface="-apple-system"/>
              </a:rPr>
              <a:t>)</a:t>
            </a:r>
          </a:p>
          <a:p>
            <a:r>
              <a:rPr lang="en-ID" sz="2400" dirty="0">
                <a:effectLst/>
              </a:rPr>
              <a:t>Carroll, C., Patterson, M., Wood, S., Booth, A., Rick, J., &amp; </a:t>
            </a:r>
            <a:r>
              <a:rPr lang="en-ID" sz="2400" dirty="0" err="1">
                <a:effectLst/>
              </a:rPr>
              <a:t>Balain</a:t>
            </a:r>
            <a:r>
              <a:rPr lang="en-ID" sz="2400" dirty="0">
                <a:effectLst/>
              </a:rPr>
              <a:t>, S. (2007). A conceptual framework for implementation fidelity. Implementation Science, 2(1). </a:t>
            </a:r>
            <a:r>
              <a:rPr lang="en-ID" sz="2400" dirty="0">
                <a:effectLst/>
                <a:hlinkClick r:id="rId5"/>
              </a:rPr>
              <a:t>https://doi.org/10.1186/1748-5908-2-40</a:t>
            </a:r>
            <a:endParaRPr lang="en-ID" sz="2400" dirty="0">
              <a:effectLst/>
            </a:endParaRPr>
          </a:p>
          <a:p>
            <a:r>
              <a:rPr lang="en-ID" sz="2400" b="0" dirty="0">
                <a:effectLst/>
              </a:rPr>
              <a:t>David HP, </a:t>
            </a:r>
            <a:r>
              <a:rPr lang="en-ID" sz="2400" b="0" dirty="0" err="1">
                <a:effectLst/>
              </a:rPr>
              <a:t>Nhan</a:t>
            </a:r>
            <a:r>
              <a:rPr lang="en-ID" sz="2400" b="0" dirty="0">
                <a:effectLst/>
              </a:rPr>
              <a:t> T.T, Taghreed A. Implementation research in health: a practical guide. Alliance for Health Policy and Systems Research, World Health Organization, 2013. </a:t>
            </a:r>
            <a:r>
              <a:rPr lang="en-US" sz="2400" dirty="0">
                <a:hlinkClick r:id="rId6"/>
              </a:rPr>
              <a:t>https://iris.who.int/bitstream/handle/10665/91758/9789241506212_eng.pdf?sequence=1</a:t>
            </a:r>
            <a:endParaRPr lang="en-US" sz="2400" dirty="0"/>
          </a:p>
          <a:p>
            <a:endParaRPr lang="en-US" dirty="0"/>
          </a:p>
        </p:txBody>
      </p:sp>
    </p:spTree>
    <p:extLst>
      <p:ext uri="{BB962C8B-B14F-4D97-AF65-F5344CB8AC3E}">
        <p14:creationId xmlns:p14="http://schemas.microsoft.com/office/powerpoint/2010/main" val="2217390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4ED8-5A63-5BE3-B095-960B7BD819E3}"/>
              </a:ext>
            </a:extLst>
          </p:cNvPr>
          <p:cNvSpPr>
            <a:spLocks noGrp="1"/>
          </p:cNvSpPr>
          <p:nvPr>
            <p:ph type="title"/>
          </p:nvPr>
        </p:nvSpPr>
        <p:spPr/>
        <p:txBody>
          <a:bodyPr/>
          <a:lstStyle/>
          <a:p>
            <a:r>
              <a:rPr lang="id-ID" dirty="0"/>
              <a:t>Bacaan/Sumber Belajar</a:t>
            </a:r>
            <a:endParaRPr lang="en-US" dirty="0"/>
          </a:p>
        </p:txBody>
      </p:sp>
      <p:sp>
        <p:nvSpPr>
          <p:cNvPr id="3" name="Content Placeholder 2">
            <a:extLst>
              <a:ext uri="{FF2B5EF4-FFF2-40B4-BE49-F238E27FC236}">
                <a16:creationId xmlns:a16="http://schemas.microsoft.com/office/drawing/2014/main" id="{419C8975-329D-3E45-B4E4-E41146AEDC78}"/>
              </a:ext>
            </a:extLst>
          </p:cNvPr>
          <p:cNvSpPr>
            <a:spLocks noGrp="1"/>
          </p:cNvSpPr>
          <p:nvPr>
            <p:ph idx="1"/>
          </p:nvPr>
        </p:nvSpPr>
        <p:spPr/>
        <p:txBody>
          <a:bodyPr>
            <a:normAutofit fontScale="92500" lnSpcReduction="10000"/>
          </a:bodyPr>
          <a:lstStyle/>
          <a:p>
            <a:r>
              <a:rPr lang="en-ID" sz="2400" b="0" i="0" u="none" strike="noStrike" dirty="0">
                <a:solidFill>
                  <a:srgbClr val="333333"/>
                </a:solidFill>
                <a:effectLst/>
              </a:rPr>
              <a:t>Damschroder, L.J., Aron, D.C., Keith, R.E. </a:t>
            </a:r>
            <a:r>
              <a:rPr lang="en-ID" sz="2400" b="0" i="1" u="none" strike="noStrike" dirty="0">
                <a:solidFill>
                  <a:srgbClr val="333333"/>
                </a:solidFill>
                <a:effectLst/>
              </a:rPr>
              <a:t>et al.</a:t>
            </a:r>
            <a:r>
              <a:rPr lang="en-ID" sz="2400" b="0" i="0" u="none" strike="noStrike" dirty="0">
                <a:solidFill>
                  <a:srgbClr val="333333"/>
                </a:solidFill>
                <a:effectLst/>
              </a:rPr>
              <a:t> Fostering implementation of health services research findings into practice: a consolidated framework for advancing implementation science. </a:t>
            </a:r>
            <a:r>
              <a:rPr lang="en-ID" sz="2400" b="0" i="1" u="none" strike="noStrike" dirty="0">
                <a:solidFill>
                  <a:srgbClr val="333333"/>
                </a:solidFill>
                <a:effectLst/>
              </a:rPr>
              <a:t>Implementation Sci</a:t>
            </a:r>
            <a:r>
              <a:rPr lang="en-ID" sz="2400" b="0" i="0" u="none" strike="noStrike" dirty="0">
                <a:solidFill>
                  <a:srgbClr val="333333"/>
                </a:solidFill>
                <a:effectLst/>
              </a:rPr>
              <a:t> </a:t>
            </a:r>
            <a:r>
              <a:rPr lang="en-ID" sz="2400" b="1" i="0" u="none" strike="noStrike" dirty="0">
                <a:solidFill>
                  <a:srgbClr val="333333"/>
                </a:solidFill>
                <a:effectLst/>
              </a:rPr>
              <a:t>4</a:t>
            </a:r>
            <a:r>
              <a:rPr lang="en-ID" sz="2400" b="0" i="0" u="none" strike="noStrike" dirty="0">
                <a:solidFill>
                  <a:srgbClr val="333333"/>
                </a:solidFill>
                <a:effectLst/>
              </a:rPr>
              <a:t>, 50 (2009). https://</a:t>
            </a:r>
            <a:r>
              <a:rPr lang="en-ID" sz="2400" b="0" i="0" u="none" strike="noStrike" dirty="0" err="1">
                <a:solidFill>
                  <a:srgbClr val="333333"/>
                </a:solidFill>
                <a:effectLst/>
              </a:rPr>
              <a:t>doi.org</a:t>
            </a:r>
            <a:r>
              <a:rPr lang="en-ID" sz="2400" b="0" i="0" u="none" strike="noStrike" dirty="0">
                <a:solidFill>
                  <a:srgbClr val="333333"/>
                </a:solidFill>
                <a:effectLst/>
              </a:rPr>
              <a:t>/10.1186/1748-5908-4-50</a:t>
            </a:r>
          </a:p>
          <a:p>
            <a:r>
              <a:rPr lang="en-ID" sz="2400" b="0" i="0" u="none" strike="noStrike" dirty="0">
                <a:solidFill>
                  <a:srgbClr val="333333"/>
                </a:solidFill>
                <a:effectLst/>
              </a:rPr>
              <a:t>Damschroder, L.J., Reardon, C.M., </a:t>
            </a:r>
            <a:r>
              <a:rPr lang="en-ID" sz="2400" b="0" i="0" u="none" strike="noStrike" dirty="0" err="1">
                <a:solidFill>
                  <a:srgbClr val="333333"/>
                </a:solidFill>
                <a:effectLst/>
              </a:rPr>
              <a:t>Widerquist</a:t>
            </a:r>
            <a:r>
              <a:rPr lang="en-ID" sz="2400" b="0" i="0" u="none" strike="noStrike" dirty="0">
                <a:solidFill>
                  <a:srgbClr val="333333"/>
                </a:solidFill>
                <a:effectLst/>
              </a:rPr>
              <a:t>, M.A.O. </a:t>
            </a:r>
            <a:r>
              <a:rPr lang="en-ID" sz="2400" b="0" i="1" u="none" strike="noStrike" dirty="0">
                <a:solidFill>
                  <a:srgbClr val="333333"/>
                </a:solidFill>
                <a:effectLst/>
              </a:rPr>
              <a:t>et al.</a:t>
            </a:r>
            <a:r>
              <a:rPr lang="en-ID" sz="2400" b="0" i="0" u="none" strike="noStrike" dirty="0">
                <a:solidFill>
                  <a:srgbClr val="333333"/>
                </a:solidFill>
                <a:effectLst/>
              </a:rPr>
              <a:t> The updated Consolidated Framework for Implementation Research based on user feedback. </a:t>
            </a:r>
            <a:r>
              <a:rPr lang="en-ID" sz="2400" b="0" i="1" u="none" strike="noStrike" dirty="0">
                <a:solidFill>
                  <a:srgbClr val="333333"/>
                </a:solidFill>
                <a:effectLst/>
              </a:rPr>
              <a:t>Implementation Sci</a:t>
            </a:r>
            <a:r>
              <a:rPr lang="en-ID" sz="2400" b="0" i="0" u="none" strike="noStrike" dirty="0">
                <a:solidFill>
                  <a:srgbClr val="333333"/>
                </a:solidFill>
                <a:effectLst/>
              </a:rPr>
              <a:t> </a:t>
            </a:r>
            <a:r>
              <a:rPr lang="en-ID" sz="2400" b="1" i="0" u="none" strike="noStrike" dirty="0">
                <a:solidFill>
                  <a:srgbClr val="333333"/>
                </a:solidFill>
                <a:effectLst/>
              </a:rPr>
              <a:t>17</a:t>
            </a:r>
            <a:r>
              <a:rPr lang="en-ID" sz="2400" b="0" i="0" u="none" strike="noStrike" dirty="0">
                <a:solidFill>
                  <a:srgbClr val="333333"/>
                </a:solidFill>
                <a:effectLst/>
              </a:rPr>
              <a:t>, 75 (2022). </a:t>
            </a:r>
            <a:r>
              <a:rPr lang="en-ID" sz="2400" b="0" i="0" u="none" strike="noStrike" dirty="0">
                <a:solidFill>
                  <a:srgbClr val="333333"/>
                </a:solidFill>
                <a:effectLst/>
                <a:hlinkClick r:id="rId2"/>
              </a:rPr>
              <a:t>https://doi.org/10.1186/s13012-022-01245-0</a:t>
            </a:r>
            <a:endParaRPr lang="en-ID" sz="2400" b="0" i="0" u="none" strike="noStrike" dirty="0">
              <a:solidFill>
                <a:srgbClr val="333333"/>
              </a:solidFill>
              <a:effectLst/>
            </a:endParaRPr>
          </a:p>
          <a:p>
            <a:r>
              <a:rPr lang="en-ID" sz="2400" b="0" i="0" u="none" strike="noStrike" dirty="0">
                <a:solidFill>
                  <a:srgbClr val="333333"/>
                </a:solidFill>
                <a:effectLst/>
              </a:rPr>
              <a:t>Damschroder, L.J., Reardon, C.M., </a:t>
            </a:r>
            <a:r>
              <a:rPr lang="en-ID" sz="2400" b="0" i="0" u="none" strike="noStrike" dirty="0" err="1">
                <a:solidFill>
                  <a:srgbClr val="333333"/>
                </a:solidFill>
                <a:effectLst/>
              </a:rPr>
              <a:t>Opra</a:t>
            </a:r>
            <a:r>
              <a:rPr lang="en-ID" sz="2400" b="0" i="0" u="none" strike="noStrike" dirty="0">
                <a:solidFill>
                  <a:srgbClr val="333333"/>
                </a:solidFill>
                <a:effectLst/>
              </a:rPr>
              <a:t> </a:t>
            </a:r>
            <a:r>
              <a:rPr lang="en-ID" sz="2400" b="0" i="0" u="none" strike="noStrike" dirty="0" err="1">
                <a:solidFill>
                  <a:srgbClr val="333333"/>
                </a:solidFill>
                <a:effectLst/>
              </a:rPr>
              <a:t>Widerquist</a:t>
            </a:r>
            <a:r>
              <a:rPr lang="en-ID" sz="2400" b="0" i="0" u="none" strike="noStrike" dirty="0">
                <a:solidFill>
                  <a:srgbClr val="333333"/>
                </a:solidFill>
                <a:effectLst/>
              </a:rPr>
              <a:t>, M.A. </a:t>
            </a:r>
            <a:r>
              <a:rPr lang="en-ID" sz="2400" b="0" i="1" u="none" strike="noStrike" dirty="0">
                <a:solidFill>
                  <a:srgbClr val="333333"/>
                </a:solidFill>
                <a:effectLst/>
              </a:rPr>
              <a:t>et al.</a:t>
            </a:r>
            <a:r>
              <a:rPr lang="en-ID" sz="2400" b="0" i="0" u="none" strike="noStrike" dirty="0">
                <a:solidFill>
                  <a:srgbClr val="333333"/>
                </a:solidFill>
                <a:effectLst/>
              </a:rPr>
              <a:t> Conceptualizing outcomes for use with the Consolidated Framework for Implementation Research (CFIR): the CFIR Outcomes Addendum. </a:t>
            </a:r>
            <a:r>
              <a:rPr lang="en-ID" sz="2400" b="0" i="1" u="none" strike="noStrike" dirty="0">
                <a:solidFill>
                  <a:srgbClr val="333333"/>
                </a:solidFill>
                <a:effectLst/>
              </a:rPr>
              <a:t>Implementation Sci</a:t>
            </a:r>
            <a:r>
              <a:rPr lang="en-ID" sz="2400" b="0" i="0" u="none" strike="noStrike" dirty="0">
                <a:solidFill>
                  <a:srgbClr val="333333"/>
                </a:solidFill>
                <a:effectLst/>
              </a:rPr>
              <a:t> </a:t>
            </a:r>
            <a:r>
              <a:rPr lang="en-ID" sz="2400" b="1" i="0" u="none" strike="noStrike" dirty="0">
                <a:solidFill>
                  <a:srgbClr val="333333"/>
                </a:solidFill>
                <a:effectLst/>
              </a:rPr>
              <a:t>17</a:t>
            </a:r>
            <a:r>
              <a:rPr lang="en-ID" sz="2400" b="0" i="0" u="none" strike="noStrike" dirty="0">
                <a:solidFill>
                  <a:srgbClr val="333333"/>
                </a:solidFill>
                <a:effectLst/>
              </a:rPr>
              <a:t>, 7 (2022). </a:t>
            </a:r>
            <a:r>
              <a:rPr lang="en-ID" sz="2400" b="0" i="0" u="none" strike="noStrike" dirty="0">
                <a:solidFill>
                  <a:srgbClr val="333333"/>
                </a:solidFill>
                <a:effectLst/>
                <a:hlinkClick r:id="rId3"/>
              </a:rPr>
              <a:t>https://doi.org/10.1186/s13012-021-01181-5</a:t>
            </a:r>
            <a:endParaRPr lang="en-ID" sz="2400" b="0" i="0" u="none" strike="noStrike" dirty="0">
              <a:solidFill>
                <a:srgbClr val="333333"/>
              </a:solidFill>
              <a:effectLst/>
            </a:endParaRPr>
          </a:p>
          <a:p>
            <a:r>
              <a:rPr lang="en-US" sz="2400" dirty="0"/>
              <a:t>Massive open online course (MOOC) on implementation research: infectious diseases of poverty. </a:t>
            </a:r>
            <a:r>
              <a:rPr lang="en-US" sz="2400" dirty="0">
                <a:hlinkClick r:id="rId4"/>
              </a:rPr>
              <a:t>https://tdr.who.int/home/our-work/strengthening-research-capacity/massive-open-online-course-(mooc)-on-implementation-research</a:t>
            </a:r>
            <a:endParaRPr lang="en-ID" sz="2400" b="0" i="0" u="none" strike="noStrike" dirty="0">
              <a:solidFill>
                <a:srgbClr val="333333"/>
              </a:solidFill>
              <a:effectLst/>
              <a:cs typeface="Calibri" panose="020F0502020204030204" pitchFamily="34" charset="0"/>
            </a:endParaRPr>
          </a:p>
          <a:p>
            <a:endParaRPr lang="en-ID" sz="2400" b="0" i="0" u="none" strike="noStrike" dirty="0">
              <a:solidFill>
                <a:srgbClr val="333333"/>
              </a:solidFill>
              <a:effectLst/>
              <a:cs typeface="Calibri" panose="020F0502020204030204" pitchFamily="34" charset="0"/>
            </a:endParaRPr>
          </a:p>
          <a:p>
            <a:endParaRPr lang="en-ID" sz="2800" b="0" i="0" u="none" strike="noStrike" dirty="0">
              <a:solidFill>
                <a:srgbClr val="333333"/>
              </a:solidFill>
              <a:effectLst/>
            </a:endParaRP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38770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2A5E1-E25E-F13B-FB40-78CC39973A2E}"/>
              </a:ext>
            </a:extLst>
          </p:cNvPr>
          <p:cNvSpPr>
            <a:spLocks noGrp="1"/>
          </p:cNvSpPr>
          <p:nvPr>
            <p:ph type="title"/>
          </p:nvPr>
        </p:nvSpPr>
        <p:spPr/>
        <p:txBody>
          <a:bodyPr/>
          <a:lstStyle/>
          <a:p>
            <a:r>
              <a:rPr lang="id-ID" dirty="0"/>
              <a:t>Bacaan/Sumber Belajar</a:t>
            </a:r>
            <a:endParaRPr lang="en-US" dirty="0"/>
          </a:p>
        </p:txBody>
      </p:sp>
      <p:sp>
        <p:nvSpPr>
          <p:cNvPr id="3" name="Content Placeholder 2">
            <a:extLst>
              <a:ext uri="{FF2B5EF4-FFF2-40B4-BE49-F238E27FC236}">
                <a16:creationId xmlns:a16="http://schemas.microsoft.com/office/drawing/2014/main" id="{9500A473-3E4B-1FB8-0B2C-5A8776C84739}"/>
              </a:ext>
            </a:extLst>
          </p:cNvPr>
          <p:cNvSpPr>
            <a:spLocks noGrp="1"/>
          </p:cNvSpPr>
          <p:nvPr>
            <p:ph idx="1"/>
          </p:nvPr>
        </p:nvSpPr>
        <p:spPr/>
        <p:txBody>
          <a:bodyPr>
            <a:normAutofit lnSpcReduction="10000"/>
          </a:bodyPr>
          <a:lstStyle/>
          <a:p>
            <a:r>
              <a:rPr lang="en-ID" sz="2400" b="0" i="0" u="none" strike="noStrike" dirty="0" err="1">
                <a:solidFill>
                  <a:srgbClr val="333333"/>
                </a:solidFill>
                <a:effectLst/>
                <a:highlight>
                  <a:srgbClr val="FFFFFF"/>
                </a:highlight>
              </a:rPr>
              <a:t>Purtle</a:t>
            </a:r>
            <a:r>
              <a:rPr lang="en-ID" sz="2400" b="0" i="0" u="none" strike="noStrike" dirty="0">
                <a:solidFill>
                  <a:srgbClr val="333333"/>
                </a:solidFill>
                <a:effectLst/>
                <a:highlight>
                  <a:srgbClr val="FFFFFF"/>
                </a:highlight>
              </a:rPr>
              <a:t>, J., </a:t>
            </a:r>
            <a:r>
              <a:rPr lang="en-ID" sz="2400" b="0" i="0" u="none" strike="noStrike" dirty="0" err="1">
                <a:solidFill>
                  <a:srgbClr val="333333"/>
                </a:solidFill>
                <a:effectLst/>
                <a:highlight>
                  <a:srgbClr val="FFFFFF"/>
                </a:highlight>
              </a:rPr>
              <a:t>Moucheraud</a:t>
            </a:r>
            <a:r>
              <a:rPr lang="en-ID" sz="2400" b="0" i="0" u="none" strike="noStrike" dirty="0">
                <a:solidFill>
                  <a:srgbClr val="333333"/>
                </a:solidFill>
                <a:effectLst/>
                <a:highlight>
                  <a:srgbClr val="FFFFFF"/>
                </a:highlight>
              </a:rPr>
              <a:t>, C., Yang, L.H. </a:t>
            </a:r>
            <a:r>
              <a:rPr lang="en-ID" sz="2400" b="0" i="1" u="none" strike="noStrike" dirty="0">
                <a:solidFill>
                  <a:srgbClr val="333333"/>
                </a:solidFill>
                <a:effectLst/>
              </a:rPr>
              <a:t>et al.</a:t>
            </a:r>
            <a:r>
              <a:rPr lang="en-ID" sz="2400" b="0" i="0" u="none" strike="noStrike" dirty="0">
                <a:solidFill>
                  <a:srgbClr val="333333"/>
                </a:solidFill>
                <a:effectLst/>
                <a:highlight>
                  <a:srgbClr val="FFFFFF"/>
                </a:highlight>
              </a:rPr>
              <a:t> Four very basic ways to think about policy in implementation science. </a:t>
            </a:r>
            <a:r>
              <a:rPr lang="en-ID" sz="2400" b="0" i="1" u="none" strike="noStrike" dirty="0">
                <a:solidFill>
                  <a:srgbClr val="333333"/>
                </a:solidFill>
                <a:effectLst/>
              </a:rPr>
              <a:t>Implement Sci </a:t>
            </a:r>
            <a:r>
              <a:rPr lang="en-ID" sz="2400" b="0" i="1" u="none" strike="noStrike" dirty="0" err="1">
                <a:solidFill>
                  <a:srgbClr val="333333"/>
                </a:solidFill>
                <a:effectLst/>
              </a:rPr>
              <a:t>Commun</a:t>
            </a:r>
            <a:r>
              <a:rPr lang="en-ID" sz="2400" b="0" i="0" u="none" strike="noStrike" dirty="0">
                <a:solidFill>
                  <a:srgbClr val="333333"/>
                </a:solidFill>
                <a:effectLst/>
                <a:highlight>
                  <a:srgbClr val="FFFFFF"/>
                </a:highlight>
              </a:rPr>
              <a:t> </a:t>
            </a:r>
            <a:r>
              <a:rPr lang="en-ID" sz="2400" b="1" i="0" u="none" strike="noStrike" dirty="0">
                <a:solidFill>
                  <a:srgbClr val="333333"/>
                </a:solidFill>
                <a:effectLst/>
              </a:rPr>
              <a:t>4</a:t>
            </a:r>
            <a:r>
              <a:rPr lang="en-ID" sz="2400" b="0" i="0" u="none" strike="noStrike" dirty="0">
                <a:solidFill>
                  <a:srgbClr val="333333"/>
                </a:solidFill>
                <a:effectLst/>
                <a:highlight>
                  <a:srgbClr val="FFFFFF"/>
                </a:highlight>
              </a:rPr>
              <a:t>, 111 (2023). </a:t>
            </a:r>
            <a:r>
              <a:rPr lang="en-ID" sz="2400" b="0" i="0" u="none" strike="noStrike" dirty="0">
                <a:solidFill>
                  <a:srgbClr val="333333"/>
                </a:solidFill>
                <a:effectLst/>
                <a:highlight>
                  <a:srgbClr val="FFFFFF"/>
                </a:highlight>
                <a:hlinkClick r:id="rId2"/>
              </a:rPr>
              <a:t>https://doi.org/10.1186/s43058-023-00497-1</a:t>
            </a:r>
            <a:endParaRPr lang="en-ID" sz="2400" b="0" i="0" u="none" strike="noStrike" dirty="0">
              <a:solidFill>
                <a:srgbClr val="333333"/>
              </a:solidFill>
              <a:effectLst/>
              <a:cs typeface="Calibri" panose="020F0502020204030204" pitchFamily="34" charset="0"/>
            </a:endParaRPr>
          </a:p>
          <a:p>
            <a:r>
              <a:rPr lang="en-ID" sz="2400" b="0" i="0" u="none" strike="noStrike" dirty="0">
                <a:solidFill>
                  <a:srgbClr val="333333"/>
                </a:solidFill>
                <a:effectLst/>
                <a:cs typeface="Calibri" panose="020F0502020204030204" pitchFamily="34" charset="0"/>
              </a:rPr>
              <a:t>Peters DH, Adam T, </a:t>
            </a:r>
            <a:r>
              <a:rPr lang="en-ID" sz="2400" b="0" i="0" u="none" strike="noStrike" dirty="0" err="1">
                <a:solidFill>
                  <a:srgbClr val="333333"/>
                </a:solidFill>
                <a:effectLst/>
                <a:cs typeface="Calibri" panose="020F0502020204030204" pitchFamily="34" charset="0"/>
              </a:rPr>
              <a:t>Alonge</a:t>
            </a:r>
            <a:r>
              <a:rPr lang="en-ID" sz="2400" b="0" i="0" u="none" strike="noStrike" dirty="0">
                <a:solidFill>
                  <a:srgbClr val="333333"/>
                </a:solidFill>
                <a:effectLst/>
                <a:cs typeface="Calibri" panose="020F0502020204030204" pitchFamily="34" charset="0"/>
              </a:rPr>
              <a:t> O, </a:t>
            </a:r>
            <a:r>
              <a:rPr lang="en-ID" sz="2400" b="0" i="0" u="none" strike="noStrike" dirty="0" err="1">
                <a:solidFill>
                  <a:srgbClr val="333333"/>
                </a:solidFill>
                <a:effectLst/>
                <a:cs typeface="Calibri" panose="020F0502020204030204" pitchFamily="34" charset="0"/>
              </a:rPr>
              <a:t>Agyepong</a:t>
            </a:r>
            <a:r>
              <a:rPr lang="en-ID" sz="2400" b="0" i="0" u="none" strike="noStrike" dirty="0">
                <a:solidFill>
                  <a:srgbClr val="333333"/>
                </a:solidFill>
                <a:effectLst/>
                <a:cs typeface="Calibri" panose="020F0502020204030204" pitchFamily="34" charset="0"/>
              </a:rPr>
              <a:t> I A, Tran N. Implementation research: what it is and how to do it  </a:t>
            </a:r>
            <a:r>
              <a:rPr lang="en-ID" sz="2400" b="0" i="1" u="none" strike="noStrike" dirty="0">
                <a:solidFill>
                  <a:srgbClr val="333333"/>
                </a:solidFill>
                <a:effectLst/>
                <a:cs typeface="Calibri" panose="020F0502020204030204" pitchFamily="34" charset="0"/>
              </a:rPr>
              <a:t>BMJ  </a:t>
            </a:r>
            <a:r>
              <a:rPr lang="en-ID" sz="2400" b="0" i="0" u="none" strike="noStrike" dirty="0">
                <a:solidFill>
                  <a:srgbClr val="555555"/>
                </a:solidFill>
                <a:effectLst/>
                <a:cs typeface="Calibri" panose="020F0502020204030204" pitchFamily="34" charset="0"/>
              </a:rPr>
              <a:t>2013;  </a:t>
            </a:r>
            <a:r>
              <a:rPr lang="en-ID" sz="2400" b="0" i="0" u="none" strike="noStrike" dirty="0">
                <a:solidFill>
                  <a:srgbClr val="333333"/>
                </a:solidFill>
                <a:effectLst/>
                <a:cs typeface="Calibri" panose="020F0502020204030204" pitchFamily="34" charset="0"/>
              </a:rPr>
              <a:t>347:f6753 doi:10.1136/bmj.f6753</a:t>
            </a:r>
          </a:p>
          <a:p>
            <a:r>
              <a:rPr lang="en-ID" sz="2400" b="0" i="0" u="none" strike="noStrike" dirty="0">
                <a:solidFill>
                  <a:srgbClr val="212121"/>
                </a:solidFill>
                <a:effectLst/>
              </a:rPr>
              <a:t>Proctor E, </a:t>
            </a:r>
            <a:r>
              <a:rPr lang="en-ID" sz="2400" b="0" i="0" u="none" strike="noStrike" dirty="0" err="1">
                <a:solidFill>
                  <a:srgbClr val="212121"/>
                </a:solidFill>
                <a:effectLst/>
              </a:rPr>
              <a:t>Silmere</a:t>
            </a:r>
            <a:r>
              <a:rPr lang="en-ID" sz="2400" b="0" i="0" u="none" strike="noStrike" dirty="0">
                <a:solidFill>
                  <a:srgbClr val="212121"/>
                </a:solidFill>
                <a:effectLst/>
              </a:rPr>
              <a:t> H, Raghavan R, </a:t>
            </a:r>
            <a:r>
              <a:rPr lang="en-ID" sz="2400" b="0" i="0" u="none" strike="noStrike" dirty="0" err="1">
                <a:solidFill>
                  <a:srgbClr val="212121"/>
                </a:solidFill>
                <a:effectLst/>
              </a:rPr>
              <a:t>Hovmand</a:t>
            </a:r>
            <a:r>
              <a:rPr lang="en-ID" sz="2400" b="0" i="0" u="none" strike="noStrike" dirty="0">
                <a:solidFill>
                  <a:srgbClr val="212121"/>
                </a:solidFill>
                <a:effectLst/>
              </a:rPr>
              <a:t> P, Aarons G, Bunger A, Griffey R, Hensley M. Outcomes for implementation research: conceptual distinctions, measurement challenges, and research agenda. </a:t>
            </a:r>
            <a:r>
              <a:rPr lang="en-ID" sz="2400" b="0" i="0" u="none" strike="noStrike" dirty="0" err="1">
                <a:solidFill>
                  <a:srgbClr val="212121"/>
                </a:solidFill>
                <a:effectLst/>
              </a:rPr>
              <a:t>Adm</a:t>
            </a:r>
            <a:r>
              <a:rPr lang="en-ID" sz="2400" b="0" i="0" u="none" strike="noStrike" dirty="0">
                <a:solidFill>
                  <a:srgbClr val="212121"/>
                </a:solidFill>
                <a:effectLst/>
              </a:rPr>
              <a:t> Policy </a:t>
            </a:r>
            <a:r>
              <a:rPr lang="en-ID" sz="2400" b="0" i="0" u="none" strike="noStrike" dirty="0" err="1">
                <a:solidFill>
                  <a:srgbClr val="212121"/>
                </a:solidFill>
                <a:effectLst/>
              </a:rPr>
              <a:t>Ment</a:t>
            </a:r>
            <a:r>
              <a:rPr lang="en-ID" sz="2400" b="0" i="0" u="none" strike="noStrike" dirty="0">
                <a:solidFill>
                  <a:srgbClr val="212121"/>
                </a:solidFill>
                <a:effectLst/>
              </a:rPr>
              <a:t> Health. 2011 Mar;38(2):65-76. </a:t>
            </a:r>
            <a:r>
              <a:rPr lang="en-ID" sz="2400" b="0" i="0" u="none" strike="noStrike" dirty="0" err="1">
                <a:solidFill>
                  <a:srgbClr val="212121"/>
                </a:solidFill>
                <a:effectLst/>
              </a:rPr>
              <a:t>doi</a:t>
            </a:r>
            <a:r>
              <a:rPr lang="en-ID" sz="2400" b="0" i="0" u="none" strike="noStrike" dirty="0">
                <a:solidFill>
                  <a:srgbClr val="212121"/>
                </a:solidFill>
                <a:effectLst/>
              </a:rPr>
              <a:t>: 10.1007/s10488-010-0319-7. </a:t>
            </a:r>
          </a:p>
          <a:p>
            <a:pPr algn="l"/>
            <a:r>
              <a:rPr lang="en-ID" sz="2400" b="0" i="0" dirty="0">
                <a:solidFill>
                  <a:srgbClr val="333333"/>
                </a:solidFill>
                <a:effectLst/>
              </a:rPr>
              <a:t>Schell, S.F., Luke, D.A., Schooley, M.W. </a:t>
            </a:r>
            <a:r>
              <a:rPr lang="en-ID" sz="2400" b="0" i="1" dirty="0">
                <a:solidFill>
                  <a:srgbClr val="333333"/>
                </a:solidFill>
                <a:effectLst/>
              </a:rPr>
              <a:t>et al.</a:t>
            </a:r>
            <a:r>
              <a:rPr lang="en-ID" sz="2400" b="0" i="0" dirty="0">
                <a:solidFill>
                  <a:srgbClr val="333333"/>
                </a:solidFill>
                <a:effectLst/>
              </a:rPr>
              <a:t> Public health program capacity for sustainability: a new framework. </a:t>
            </a:r>
            <a:r>
              <a:rPr lang="en-ID" sz="2400" b="0" i="1" dirty="0">
                <a:solidFill>
                  <a:srgbClr val="333333"/>
                </a:solidFill>
                <a:effectLst/>
              </a:rPr>
              <a:t>Implementation Sci</a:t>
            </a:r>
            <a:r>
              <a:rPr lang="en-ID" sz="2400" b="0" i="0" dirty="0">
                <a:solidFill>
                  <a:srgbClr val="333333"/>
                </a:solidFill>
                <a:effectLst/>
              </a:rPr>
              <a:t> </a:t>
            </a:r>
            <a:r>
              <a:rPr lang="en-ID" sz="2400" b="1" i="0" dirty="0">
                <a:solidFill>
                  <a:srgbClr val="333333"/>
                </a:solidFill>
                <a:effectLst/>
              </a:rPr>
              <a:t>8</a:t>
            </a:r>
            <a:r>
              <a:rPr lang="en-ID" sz="2400" b="0" i="0" dirty="0">
                <a:solidFill>
                  <a:srgbClr val="333333"/>
                </a:solidFill>
                <a:effectLst/>
              </a:rPr>
              <a:t>, 15 (2013). https://</a:t>
            </a:r>
            <a:r>
              <a:rPr lang="en-ID" sz="2400" b="0" i="0" dirty="0" err="1">
                <a:solidFill>
                  <a:srgbClr val="333333"/>
                </a:solidFill>
                <a:effectLst/>
              </a:rPr>
              <a:t>doi.org</a:t>
            </a:r>
            <a:r>
              <a:rPr lang="en-ID" sz="2400" b="0" i="0" dirty="0">
                <a:solidFill>
                  <a:srgbClr val="333333"/>
                </a:solidFill>
                <a:effectLst/>
              </a:rPr>
              <a:t>/10.1186/1748-5908-8-15</a:t>
            </a:r>
          </a:p>
          <a:p>
            <a:pPr marL="0" indent="0">
              <a:buNone/>
            </a:pPr>
            <a:endParaRPr lang="en-US" dirty="0"/>
          </a:p>
        </p:txBody>
      </p:sp>
    </p:spTree>
    <p:extLst>
      <p:ext uri="{BB962C8B-B14F-4D97-AF65-F5344CB8AC3E}">
        <p14:creationId xmlns:p14="http://schemas.microsoft.com/office/powerpoint/2010/main" val="115639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A74E-DD15-E505-50C5-0CB690437B2C}"/>
              </a:ext>
            </a:extLst>
          </p:cNvPr>
          <p:cNvSpPr>
            <a:spLocks noGrp="1"/>
          </p:cNvSpPr>
          <p:nvPr>
            <p:ph type="title"/>
          </p:nvPr>
        </p:nvSpPr>
        <p:spPr>
          <a:xfrm>
            <a:off x="838200" y="2766218"/>
            <a:ext cx="10515600" cy="1325563"/>
          </a:xfrm>
        </p:spPr>
        <p:txBody>
          <a:bodyPr>
            <a:normAutofit fontScale="90000"/>
          </a:bodyPr>
          <a:lstStyle/>
          <a:p>
            <a:pPr algn="ctr"/>
            <a:r>
              <a:rPr lang="id-ID" dirty="0"/>
              <a:t>Apakah riset implementasi itu?</a:t>
            </a:r>
            <a:br>
              <a:rPr lang="id-ID" dirty="0"/>
            </a:br>
            <a:br>
              <a:rPr lang="id-ID" dirty="0"/>
            </a:br>
            <a:r>
              <a:rPr lang="id-ID" dirty="0"/>
              <a:t>Apa irisan penelitian kebijakan dan riset implementasi?</a:t>
            </a:r>
            <a:endParaRPr lang="en-US" dirty="0"/>
          </a:p>
        </p:txBody>
      </p:sp>
    </p:spTree>
    <p:extLst>
      <p:ext uri="{BB962C8B-B14F-4D97-AF65-F5344CB8AC3E}">
        <p14:creationId xmlns:p14="http://schemas.microsoft.com/office/powerpoint/2010/main" val="1872342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5F5E1-E507-7E23-8700-69807B2F7187}"/>
              </a:ext>
            </a:extLst>
          </p:cNvPr>
          <p:cNvSpPr>
            <a:spLocks noGrp="1"/>
          </p:cNvSpPr>
          <p:nvPr>
            <p:ph type="title"/>
          </p:nvPr>
        </p:nvSpPr>
        <p:spPr/>
        <p:txBody>
          <a:bodyPr/>
          <a:lstStyle/>
          <a:p>
            <a:r>
              <a:rPr lang="id-ID" dirty="0"/>
              <a:t>Riset Implementasi</a:t>
            </a:r>
          </a:p>
        </p:txBody>
      </p:sp>
      <p:sp>
        <p:nvSpPr>
          <p:cNvPr id="3" name="Content Placeholder 2">
            <a:extLst>
              <a:ext uri="{FF2B5EF4-FFF2-40B4-BE49-F238E27FC236}">
                <a16:creationId xmlns:a16="http://schemas.microsoft.com/office/drawing/2014/main" id="{8D20E194-7390-E668-D0A2-D774A5CEA031}"/>
              </a:ext>
            </a:extLst>
          </p:cNvPr>
          <p:cNvSpPr>
            <a:spLocks noGrp="1"/>
          </p:cNvSpPr>
          <p:nvPr>
            <p:ph idx="1"/>
          </p:nvPr>
        </p:nvSpPr>
        <p:spPr>
          <a:xfrm>
            <a:off x="838200" y="1825625"/>
            <a:ext cx="10515600" cy="2351928"/>
          </a:xfrm>
        </p:spPr>
        <p:txBody>
          <a:bodyPr>
            <a:normAutofit/>
          </a:bodyPr>
          <a:lstStyle/>
          <a:p>
            <a:pPr marL="0" indent="0" algn="ctr">
              <a:buNone/>
            </a:pPr>
            <a:r>
              <a:rPr lang="en-US" i="1" dirty="0"/>
              <a:t>“ </a:t>
            </a:r>
            <a:r>
              <a:rPr lang="en-US" dirty="0"/>
              <a:t>The basic intent of implementation research is </a:t>
            </a:r>
            <a:r>
              <a:rPr lang="en-US" dirty="0">
                <a:highlight>
                  <a:srgbClr val="FFFF00"/>
                </a:highlight>
              </a:rPr>
              <a:t>to understand not only what is and isn’t working</a:t>
            </a:r>
            <a:r>
              <a:rPr lang="en-US" dirty="0"/>
              <a:t>, but </a:t>
            </a:r>
            <a:r>
              <a:rPr lang="en-US" dirty="0">
                <a:highlight>
                  <a:srgbClr val="FFFF00"/>
                </a:highlight>
              </a:rPr>
              <a:t>how and why implementation is going right or wrong</a:t>
            </a:r>
            <a:r>
              <a:rPr lang="en-US" dirty="0"/>
              <a:t>, and </a:t>
            </a:r>
            <a:r>
              <a:rPr lang="en-US" dirty="0">
                <a:highlight>
                  <a:srgbClr val="00FFFF"/>
                </a:highlight>
              </a:rPr>
              <a:t>testing approaches to improve it</a:t>
            </a:r>
            <a:r>
              <a:rPr lang="en-US" dirty="0"/>
              <a:t>.</a:t>
            </a:r>
            <a:r>
              <a:rPr lang="en-US" i="1" dirty="0"/>
              <a:t>” </a:t>
            </a:r>
          </a:p>
          <a:p>
            <a:pPr marL="0" indent="0">
              <a:buNone/>
            </a:pPr>
            <a:endParaRPr lang="en-US" i="1" dirty="0"/>
          </a:p>
          <a:p>
            <a:pPr marL="0" indent="0" algn="ctr">
              <a:buNone/>
            </a:pPr>
            <a:r>
              <a:rPr lang="en-US" dirty="0"/>
              <a:t>(WHO TDR)</a:t>
            </a:r>
          </a:p>
          <a:p>
            <a:pPr marL="0" indent="0">
              <a:buNone/>
            </a:pPr>
            <a:endParaRPr lang="en-US" dirty="0"/>
          </a:p>
        </p:txBody>
      </p:sp>
    </p:spTree>
    <p:extLst>
      <p:ext uri="{BB962C8B-B14F-4D97-AF65-F5344CB8AC3E}">
        <p14:creationId xmlns:p14="http://schemas.microsoft.com/office/powerpoint/2010/main" val="715466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17202-5D56-0F4B-8ED5-878D303AE640}"/>
              </a:ext>
            </a:extLst>
          </p:cNvPr>
          <p:cNvSpPr>
            <a:spLocks noGrp="1"/>
          </p:cNvSpPr>
          <p:nvPr>
            <p:ph type="title"/>
          </p:nvPr>
        </p:nvSpPr>
        <p:spPr/>
        <p:txBody>
          <a:bodyPr/>
          <a:lstStyle/>
          <a:p>
            <a:r>
              <a:rPr lang="en-US" dirty="0" err="1"/>
              <a:t>Riset</a:t>
            </a:r>
            <a:r>
              <a:rPr lang="en-US" dirty="0"/>
              <a:t> </a:t>
            </a:r>
            <a:r>
              <a:rPr lang="en-US" dirty="0" err="1"/>
              <a:t>Implementasi</a:t>
            </a:r>
            <a:endParaRPr lang="en-US" dirty="0"/>
          </a:p>
        </p:txBody>
      </p:sp>
      <p:sp>
        <p:nvSpPr>
          <p:cNvPr id="3" name="Content Placeholder 2">
            <a:extLst>
              <a:ext uri="{FF2B5EF4-FFF2-40B4-BE49-F238E27FC236}">
                <a16:creationId xmlns:a16="http://schemas.microsoft.com/office/drawing/2014/main" id="{612F7B93-43F5-A7D9-535D-94EC10B72463}"/>
              </a:ext>
            </a:extLst>
          </p:cNvPr>
          <p:cNvSpPr>
            <a:spLocks noGrp="1"/>
          </p:cNvSpPr>
          <p:nvPr>
            <p:ph idx="1"/>
          </p:nvPr>
        </p:nvSpPr>
        <p:spPr/>
        <p:txBody>
          <a:bodyPr/>
          <a:lstStyle/>
          <a:p>
            <a:pPr marL="0" indent="0" algn="ctr">
              <a:buNone/>
            </a:pPr>
            <a:r>
              <a:rPr lang="en-ID" b="0" i="0" u="none" strike="noStrike" dirty="0">
                <a:solidFill>
                  <a:srgbClr val="3E4649"/>
                </a:solidFill>
                <a:effectLst/>
                <a:highlight>
                  <a:srgbClr val="FDFDFD"/>
                </a:highlight>
              </a:rPr>
              <a:t>“IR is the </a:t>
            </a:r>
            <a:r>
              <a:rPr lang="en-ID" b="1" i="0" u="none" strike="noStrike" dirty="0">
                <a:solidFill>
                  <a:srgbClr val="3E4649"/>
                </a:solidFill>
                <a:effectLst/>
                <a:highlight>
                  <a:srgbClr val="FDFDFD"/>
                </a:highlight>
              </a:rPr>
              <a:t>systematic approach </a:t>
            </a:r>
            <a:r>
              <a:rPr lang="en-ID" b="0" i="0" u="none" strike="noStrike" dirty="0">
                <a:solidFill>
                  <a:srgbClr val="3E4649"/>
                </a:solidFill>
                <a:effectLst/>
                <a:highlight>
                  <a:srgbClr val="FDFDFD"/>
                </a:highlight>
              </a:rPr>
              <a:t>to </a:t>
            </a:r>
            <a:r>
              <a:rPr lang="en-ID" b="1" i="0" u="none" strike="noStrike" dirty="0">
                <a:solidFill>
                  <a:srgbClr val="3E4649"/>
                </a:solidFill>
                <a:effectLst/>
                <a:highlight>
                  <a:srgbClr val="FDFDFD"/>
                </a:highlight>
              </a:rPr>
              <a:t>understanding and addressing barriers</a:t>
            </a:r>
            <a:r>
              <a:rPr lang="en-ID" b="0" i="0" u="none" strike="noStrike" dirty="0">
                <a:solidFill>
                  <a:srgbClr val="3E4649"/>
                </a:solidFill>
                <a:effectLst/>
                <a:highlight>
                  <a:srgbClr val="FDFDFD"/>
                </a:highlight>
              </a:rPr>
              <a:t> to effective and quality delivery of </a:t>
            </a:r>
            <a:r>
              <a:rPr lang="en-ID" b="1" i="0" u="none" strike="noStrike" dirty="0">
                <a:solidFill>
                  <a:srgbClr val="3E4649"/>
                </a:solidFill>
                <a:effectLst/>
                <a:highlight>
                  <a:srgbClr val="FDFDFD"/>
                </a:highlight>
              </a:rPr>
              <a:t>health interventions, strategies, and policies</a:t>
            </a:r>
            <a:r>
              <a:rPr lang="en-ID" b="0" i="0" u="none" strike="noStrike" dirty="0">
                <a:solidFill>
                  <a:srgbClr val="3E4649"/>
                </a:solidFill>
                <a:effectLst/>
                <a:highlight>
                  <a:srgbClr val="FDFDFD"/>
                </a:highlight>
              </a:rPr>
              <a:t>.”</a:t>
            </a:r>
          </a:p>
          <a:p>
            <a:pPr marL="0" indent="0" algn="ctr">
              <a:buNone/>
            </a:pPr>
            <a:r>
              <a:rPr lang="en-ID" b="0" i="0" u="none" strike="noStrike" dirty="0">
                <a:solidFill>
                  <a:srgbClr val="3E4649"/>
                </a:solidFill>
                <a:effectLst/>
                <a:highlight>
                  <a:srgbClr val="FDFDFD"/>
                </a:highlight>
              </a:rPr>
              <a:t>(WHO TDR)</a:t>
            </a:r>
            <a:endParaRPr lang="en-US" dirty="0"/>
          </a:p>
        </p:txBody>
      </p:sp>
    </p:spTree>
    <p:extLst>
      <p:ext uri="{BB962C8B-B14F-4D97-AF65-F5344CB8AC3E}">
        <p14:creationId xmlns:p14="http://schemas.microsoft.com/office/powerpoint/2010/main" val="1840056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p:cNvSpPr/>
          <p:nvPr/>
        </p:nvSpPr>
        <p:spPr>
          <a:xfrm>
            <a:off x="2680936" y="1843288"/>
            <a:ext cx="6562022" cy="3492500"/>
          </a:xfrm>
          <a:prstGeom prst="ellipse">
            <a:avLst/>
          </a:prstGeom>
          <a:solidFill>
            <a:srgbClr val="FFCC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rgbClr val="002060"/>
                </a:solidFill>
              </a:rPr>
              <a:t>CONTEXT</a:t>
            </a:r>
          </a:p>
          <a:p>
            <a:pPr algn="ctr"/>
            <a:endParaRPr lang="en-GB" sz="2800" b="1" dirty="0">
              <a:solidFill>
                <a:schemeClr val="tx1"/>
              </a:solidFill>
            </a:endParaRP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2" name="Title 1"/>
          <p:cNvSpPr>
            <a:spLocks noGrp="1"/>
          </p:cNvSpPr>
          <p:nvPr>
            <p:ph type="title"/>
          </p:nvPr>
        </p:nvSpPr>
        <p:spPr/>
        <p:txBody>
          <a:bodyPr>
            <a:normAutofit/>
          </a:bodyPr>
          <a:lstStyle/>
          <a:p>
            <a:r>
              <a:rPr lang="id-ID" dirty="0"/>
              <a:t>Riset Implementasi</a:t>
            </a:r>
          </a:p>
        </p:txBody>
      </p:sp>
      <p:sp>
        <p:nvSpPr>
          <p:cNvPr id="4" name="Rectangle 3"/>
          <p:cNvSpPr/>
          <p:nvPr/>
        </p:nvSpPr>
        <p:spPr>
          <a:xfrm>
            <a:off x="1943099" y="3033019"/>
            <a:ext cx="1448255" cy="1117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Intervention or Technology</a:t>
            </a:r>
          </a:p>
        </p:txBody>
      </p:sp>
      <p:sp>
        <p:nvSpPr>
          <p:cNvPr id="7" name="Rectangle 6"/>
          <p:cNvSpPr/>
          <p:nvPr/>
        </p:nvSpPr>
        <p:spPr>
          <a:xfrm>
            <a:off x="5245099" y="3033019"/>
            <a:ext cx="1130301" cy="1117600"/>
          </a:xfrm>
          <a:prstGeom prst="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Systems Failure</a:t>
            </a:r>
          </a:p>
        </p:txBody>
      </p:sp>
      <p:sp>
        <p:nvSpPr>
          <p:cNvPr id="11" name="Rectangle 10"/>
          <p:cNvSpPr/>
          <p:nvPr/>
        </p:nvSpPr>
        <p:spPr>
          <a:xfrm>
            <a:off x="8813800" y="3033019"/>
            <a:ext cx="1527629" cy="1117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Improvements in health (patient outcomes)</a:t>
            </a:r>
          </a:p>
        </p:txBody>
      </p:sp>
      <p:cxnSp>
        <p:nvCxnSpPr>
          <p:cNvPr id="13" name="Straight Arrow Connector 12"/>
          <p:cNvCxnSpPr>
            <a:stCxn id="4" idx="3"/>
            <a:endCxn id="33" idx="1"/>
          </p:cNvCxnSpPr>
          <p:nvPr/>
        </p:nvCxnSpPr>
        <p:spPr>
          <a:xfrm>
            <a:off x="3391354" y="3591819"/>
            <a:ext cx="4250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a:endCxn id="37" idx="1"/>
          </p:cNvCxnSpPr>
          <p:nvPr/>
        </p:nvCxnSpPr>
        <p:spPr>
          <a:xfrm>
            <a:off x="6375399" y="3591819"/>
            <a:ext cx="3734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816407" y="3033019"/>
            <a:ext cx="1059201" cy="1117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Barriers</a:t>
            </a:r>
          </a:p>
        </p:txBody>
      </p:sp>
      <p:sp>
        <p:nvSpPr>
          <p:cNvPr id="37" name="Rectangle 36"/>
          <p:cNvSpPr/>
          <p:nvPr/>
        </p:nvSpPr>
        <p:spPr>
          <a:xfrm>
            <a:off x="6748874" y="3033019"/>
            <a:ext cx="1691451" cy="1117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Implementation Intervention</a:t>
            </a:r>
          </a:p>
        </p:txBody>
      </p:sp>
      <p:cxnSp>
        <p:nvCxnSpPr>
          <p:cNvPr id="61" name="Straight Arrow Connector 60"/>
          <p:cNvCxnSpPr/>
          <p:nvPr/>
        </p:nvCxnSpPr>
        <p:spPr>
          <a:xfrm>
            <a:off x="4875608" y="3591819"/>
            <a:ext cx="4250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8440325" y="3589538"/>
            <a:ext cx="4250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5810248" y="4150620"/>
            <a:ext cx="0" cy="1958081"/>
          </a:xfrm>
          <a:prstGeom prst="straightConnector1">
            <a:avLst/>
          </a:prstGeom>
          <a:ln w="571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322E325B-732E-EE8D-DBC9-F8C44EBAD45B}"/>
              </a:ext>
            </a:extLst>
          </p:cNvPr>
          <p:cNvSpPr txBox="1"/>
          <p:nvPr/>
        </p:nvSpPr>
        <p:spPr>
          <a:xfrm>
            <a:off x="0" y="5488388"/>
            <a:ext cx="5379149" cy="830997"/>
          </a:xfrm>
          <a:prstGeom prst="rect">
            <a:avLst/>
          </a:prstGeom>
          <a:noFill/>
        </p:spPr>
        <p:txBody>
          <a:bodyPr wrap="square">
            <a:spAutoFit/>
          </a:bodyPr>
          <a:lstStyle/>
          <a:p>
            <a:pPr algn="ctr"/>
            <a:r>
              <a:rPr lang="en-US" sz="2400" dirty="0">
                <a:highlight>
                  <a:srgbClr val="FFFF00"/>
                </a:highlight>
              </a:rPr>
              <a:t>“ how and why implementation is going right or wrong”</a:t>
            </a:r>
            <a:r>
              <a:rPr lang="en-US" sz="2400" dirty="0"/>
              <a:t> </a:t>
            </a:r>
          </a:p>
        </p:txBody>
      </p:sp>
    </p:spTree>
    <p:extLst>
      <p:ext uri="{BB962C8B-B14F-4D97-AF65-F5344CB8AC3E}">
        <p14:creationId xmlns:p14="http://schemas.microsoft.com/office/powerpoint/2010/main" val="3371019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1556</Words>
  <Application>Microsoft Macintosh PowerPoint</Application>
  <PresentationFormat>Widescreen</PresentationFormat>
  <Paragraphs>188</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-apple-system</vt:lpstr>
      <vt:lpstr>Arial</vt:lpstr>
      <vt:lpstr>Calibri</vt:lpstr>
      <vt:lpstr>Calibri Light</vt:lpstr>
      <vt:lpstr>Calibri(Head)</vt:lpstr>
      <vt:lpstr>Cambria</vt:lpstr>
      <vt:lpstr>Office Theme</vt:lpstr>
      <vt:lpstr>Urgensi Riset Implementasi untuk Penelitian Kebijakan Kesehatan</vt:lpstr>
      <vt:lpstr>Kerangka Presentasi</vt:lpstr>
      <vt:lpstr>Bacaan/Sumber Belajar</vt:lpstr>
      <vt:lpstr>Bacaan/Sumber Belajar</vt:lpstr>
      <vt:lpstr>Bacaan/Sumber Belajar</vt:lpstr>
      <vt:lpstr>Apakah riset implementasi itu?  Apa irisan penelitian kebijakan dan riset implementasi?</vt:lpstr>
      <vt:lpstr>Riset Implementasi</vt:lpstr>
      <vt:lpstr>Riset Implementasi</vt:lpstr>
      <vt:lpstr>Riset Implementasi</vt:lpstr>
      <vt:lpstr>Riset Implementasi</vt:lpstr>
      <vt:lpstr>Karakteristik Riset Implementasi</vt:lpstr>
      <vt:lpstr>Luaran Implementasi  (Implementation Outcome)</vt:lpstr>
      <vt:lpstr>Definisi Luaran Implementasi [1] </vt:lpstr>
      <vt:lpstr>Definisi Luaran Implementasi [2] </vt:lpstr>
      <vt:lpstr>Pengukuran Luaran Implementasi [1]</vt:lpstr>
      <vt:lpstr>Pengukuran Luaran Implementasi [2]</vt:lpstr>
      <vt:lpstr>IR Framework yang Sering Digunakan [1]</vt:lpstr>
      <vt:lpstr>Consolidated Framework for Implementation Research (CFIR) (https://cfirguide.org)</vt:lpstr>
      <vt:lpstr>RE-AIM (https://re-aim.org)</vt:lpstr>
      <vt:lpstr>Framework Lain</vt:lpstr>
      <vt:lpstr>Framework Lain</vt:lpstr>
      <vt:lpstr>Framework Lain</vt:lpstr>
      <vt:lpstr>Common study designs in IR</vt:lpstr>
      <vt:lpstr>Mengapa perlu melakukan pendekatan riset implementasi dalam penelitian kebijakan kesehatan?</vt:lpstr>
      <vt:lpstr>Policy Failure</vt:lpstr>
      <vt:lpstr>Why there is an urgency to conduct implementation research approach in policy study?</vt:lpstr>
      <vt:lpstr>Policy in real-life setting: No one policy size fits all?</vt:lpstr>
      <vt:lpstr>Opportunity to apply IR approach in policy studies</vt:lpstr>
      <vt:lpstr>Terima Kasih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Urgensi Riset Implementasi untuk Penelitian Kebijakan Kesehatan</dc:title>
  <dc:creator>Ari Probandari</dc:creator>
  <cp:lastModifiedBy>Ari Probandari</cp:lastModifiedBy>
  <cp:revision>9</cp:revision>
  <dcterms:created xsi:type="dcterms:W3CDTF">2024-03-27T13:38:53Z</dcterms:created>
  <dcterms:modified xsi:type="dcterms:W3CDTF">2024-03-28T00:11:17Z</dcterms:modified>
</cp:coreProperties>
</file>