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40" r:id="rId2"/>
    <p:sldId id="441" r:id="rId3"/>
    <p:sldId id="444" r:id="rId4"/>
    <p:sldId id="435" r:id="rId5"/>
    <p:sldId id="436" r:id="rId6"/>
    <p:sldId id="445" r:id="rId7"/>
    <p:sldId id="442" r:id="rId8"/>
    <p:sldId id="451" r:id="rId9"/>
    <p:sldId id="327" r:id="rId10"/>
    <p:sldId id="379" r:id="rId11"/>
    <p:sldId id="343" r:id="rId12"/>
    <p:sldId id="344" r:id="rId13"/>
    <p:sldId id="405" r:id="rId14"/>
    <p:sldId id="420" r:id="rId15"/>
    <p:sldId id="406" r:id="rId16"/>
    <p:sldId id="407" r:id="rId17"/>
    <p:sldId id="422" r:id="rId18"/>
    <p:sldId id="408" r:id="rId19"/>
    <p:sldId id="409" r:id="rId20"/>
    <p:sldId id="410" r:id="rId21"/>
    <p:sldId id="411" r:id="rId22"/>
    <p:sldId id="412" r:id="rId23"/>
    <p:sldId id="413" r:id="rId24"/>
    <p:sldId id="452" r:id="rId25"/>
    <p:sldId id="443" r:id="rId26"/>
    <p:sldId id="446" r:id="rId27"/>
    <p:sldId id="447" r:id="rId28"/>
    <p:sldId id="449" r:id="rId29"/>
    <p:sldId id="448" r:id="rId30"/>
    <p:sldId id="450" r:id="rId31"/>
    <p:sldId id="453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5" autoAdjust="0"/>
    <p:restoredTop sz="94660"/>
  </p:normalViewPr>
  <p:slideViewPr>
    <p:cSldViewPr>
      <p:cViewPr>
        <p:scale>
          <a:sx n="99" d="100"/>
          <a:sy n="99" d="100"/>
        </p:scale>
        <p:origin x="-125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40C5F-A64A-C346-90CA-1ED5E1501F54}" type="datetimeFigureOut">
              <a:rPr lang="en-US" smtClean="0"/>
              <a:t>3/8/17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CCC30-045E-DC43-97D8-98FB82F47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9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7B4F52-50D3-E54C-B437-2C1C04AC39E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9" y="691816"/>
            <a:ext cx="4327525" cy="3417303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12CD-DD0D-4AE9-9DA3-E30642593CAE}" type="datetimeFigureOut">
              <a:rPr lang="id-ID" smtClean="0"/>
              <a:pPr/>
              <a:t>3/8/17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5.emf"/><Relationship Id="rId5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836712"/>
            <a:ext cx="8062664" cy="2475706"/>
          </a:xfrm>
        </p:spPr>
        <p:txBody>
          <a:bodyPr/>
          <a:lstStyle/>
          <a:p>
            <a:r>
              <a:rPr lang="en-US" dirty="0" err="1" smtClean="0"/>
              <a:t>Diskusi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4800" b="1" dirty="0" err="1" smtClean="0"/>
              <a:t>Peran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Departemen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dalam</a:t>
            </a:r>
            <a:r>
              <a:rPr lang="en-US" sz="4800" b="1" dirty="0" smtClean="0"/>
              <a:t> AHS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660066"/>
                </a:solidFill>
              </a:rPr>
              <a:t>Pengantar</a:t>
            </a:r>
            <a:r>
              <a:rPr lang="en-US" b="1" dirty="0">
                <a:solidFill>
                  <a:srgbClr val="660066"/>
                </a:solidFill>
              </a:rPr>
              <a:t>:</a:t>
            </a:r>
            <a:r>
              <a:rPr lang="en-US" b="1" dirty="0" smtClean="0">
                <a:solidFill>
                  <a:srgbClr val="660066"/>
                </a:solidFill>
              </a:rPr>
              <a:t> 15 </a:t>
            </a:r>
            <a:r>
              <a:rPr lang="en-US" b="1" dirty="0" err="1" smtClean="0">
                <a:solidFill>
                  <a:srgbClr val="660066"/>
                </a:solidFill>
              </a:rPr>
              <a:t>menit</a:t>
            </a:r>
            <a:endParaRPr lang="en-US" b="1" dirty="0" smtClean="0">
              <a:solidFill>
                <a:srgbClr val="660066"/>
              </a:solidFill>
            </a:endParaRPr>
          </a:p>
          <a:p>
            <a:r>
              <a:rPr lang="en-US" b="1" dirty="0" err="1" smtClean="0">
                <a:solidFill>
                  <a:srgbClr val="660066"/>
                </a:solidFill>
              </a:rPr>
              <a:t>Diskusi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Kelompok</a:t>
            </a:r>
            <a:r>
              <a:rPr lang="en-US" b="1" dirty="0" smtClean="0">
                <a:solidFill>
                  <a:srgbClr val="660066"/>
                </a:solidFill>
              </a:rPr>
              <a:t>: 30 </a:t>
            </a:r>
            <a:r>
              <a:rPr lang="en-US" b="1" dirty="0" err="1" smtClean="0">
                <a:solidFill>
                  <a:srgbClr val="660066"/>
                </a:solidFill>
              </a:rPr>
              <a:t>menit</a:t>
            </a:r>
            <a:endParaRPr lang="en-US" b="1" dirty="0" smtClean="0">
              <a:solidFill>
                <a:srgbClr val="660066"/>
              </a:solidFill>
            </a:endParaRPr>
          </a:p>
          <a:p>
            <a:r>
              <a:rPr lang="en-US" b="1" dirty="0" err="1" smtClean="0">
                <a:solidFill>
                  <a:srgbClr val="660066"/>
                </a:solidFill>
              </a:rPr>
              <a:t>Diskusi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Pleno</a:t>
            </a:r>
            <a:r>
              <a:rPr lang="en-US" b="1" dirty="0" smtClean="0">
                <a:solidFill>
                  <a:srgbClr val="660066"/>
                </a:solidFill>
              </a:rPr>
              <a:t>: 45 </a:t>
            </a:r>
            <a:r>
              <a:rPr lang="en-US" b="1" dirty="0" err="1" smtClean="0">
                <a:solidFill>
                  <a:srgbClr val="660066"/>
                </a:solidFill>
              </a:rPr>
              <a:t>menit</a:t>
            </a:r>
            <a:r>
              <a:rPr lang="en-US" b="1" dirty="0" smtClean="0">
                <a:solidFill>
                  <a:srgbClr val="660066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660066"/>
                </a:solidFill>
              </a:rPr>
              <a:t>Departemen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Klinik</a:t>
            </a:r>
            <a:r>
              <a:rPr lang="en-US" b="1" dirty="0" smtClean="0">
                <a:solidFill>
                  <a:srgbClr val="660066"/>
                </a:solidFill>
              </a:rPr>
              <a:t>, IKM-</a:t>
            </a:r>
            <a:r>
              <a:rPr lang="en-US" b="1" dirty="0" err="1" smtClean="0">
                <a:solidFill>
                  <a:srgbClr val="660066"/>
                </a:solidFill>
              </a:rPr>
              <a:t>Gizi</a:t>
            </a:r>
            <a:r>
              <a:rPr lang="en-US" b="1" dirty="0" smtClean="0">
                <a:solidFill>
                  <a:srgbClr val="660066"/>
                </a:solidFill>
              </a:rPr>
              <a:t>, </a:t>
            </a:r>
            <a:r>
              <a:rPr lang="en-US" b="1" dirty="0" err="1" smtClean="0">
                <a:solidFill>
                  <a:srgbClr val="660066"/>
                </a:solidFill>
              </a:rPr>
              <a:t>Keperawatan</a:t>
            </a:r>
            <a:r>
              <a:rPr lang="en-US" b="1" dirty="0" smtClean="0">
                <a:solidFill>
                  <a:srgbClr val="660066"/>
                </a:solidFill>
              </a:rPr>
              <a:t>.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16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/>
          </a:bodyPr>
          <a:lstStyle/>
          <a:p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110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2400" dirty="0" smtClean="0"/>
              <a:t>Berdasarkan </a:t>
            </a:r>
            <a:r>
              <a:rPr lang="id-ID" sz="2400" dirty="0"/>
              <a:t>Undang-undang No 20 Tahun 2013 </a:t>
            </a:r>
            <a:r>
              <a:rPr lang="id-ID" sz="2400" dirty="0" smtClean="0"/>
              <a:t>tentang Pendikan </a:t>
            </a:r>
            <a:r>
              <a:rPr lang="id-ID" sz="2400" dirty="0"/>
              <a:t>Kedok</a:t>
            </a:r>
            <a:r>
              <a:rPr lang="en-US" sz="2400" dirty="0" err="1"/>
              <a:t>teran</a:t>
            </a:r>
            <a:r>
              <a:rPr lang="en-US" sz="2400" dirty="0"/>
              <a:t> Indonesia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id-ID" sz="2400" dirty="0" smtClean="0"/>
              <a:t>dalam Pasal 31 </a:t>
            </a:r>
            <a:r>
              <a:rPr lang="en-GB" sz="2400" dirty="0" err="1" smtClean="0"/>
              <a:t>Paragraf</a:t>
            </a:r>
            <a:r>
              <a:rPr lang="en-GB" sz="2400" dirty="0" smtClean="0"/>
              <a:t> </a:t>
            </a:r>
            <a:r>
              <a:rPr lang="en-GB" sz="2400" dirty="0"/>
              <a:t>3</a:t>
            </a:r>
            <a:r>
              <a:rPr lang="en-US" sz="2400" dirty="0"/>
              <a:t> :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GB" sz="2400" dirty="0" err="1"/>
              <a:t>Hak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Kewajiban</a:t>
            </a:r>
            <a:r>
              <a:rPr lang="en-GB" sz="2400" dirty="0"/>
              <a:t> </a:t>
            </a:r>
            <a:r>
              <a:rPr lang="en-GB" sz="2400" dirty="0" err="1" smtClean="0"/>
              <a:t>Mahasiswa</a:t>
            </a:r>
            <a:endParaRPr lang="id-ID" sz="2400" dirty="0" smtClean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r>
              <a:rPr lang="en-GB" sz="2400" dirty="0" err="1" smtClean="0"/>
              <a:t>Setiap</a:t>
            </a:r>
            <a:r>
              <a:rPr lang="en-GB" sz="2400" dirty="0" smtClean="0"/>
              <a:t> </a:t>
            </a:r>
            <a:r>
              <a:rPr lang="en-GB" sz="2400" dirty="0" err="1"/>
              <a:t>Mahasiswa</a:t>
            </a:r>
            <a:r>
              <a:rPr lang="en-GB" sz="2400" dirty="0"/>
              <a:t> </a:t>
            </a:r>
            <a:r>
              <a:rPr lang="en-GB" sz="2400" dirty="0" err="1"/>
              <a:t>berhak</a:t>
            </a:r>
            <a:r>
              <a:rPr lang="en-GB" sz="2400" dirty="0" smtClean="0"/>
              <a:t>:</a:t>
            </a:r>
            <a:endParaRPr lang="id-ID" sz="1400" dirty="0"/>
          </a:p>
          <a:p>
            <a:pPr marL="457200" lvl="1" indent="0">
              <a:buNone/>
            </a:pPr>
            <a:r>
              <a:rPr lang="en-GB" sz="2400" dirty="0" err="1"/>
              <a:t>memperoleh</a:t>
            </a:r>
            <a:r>
              <a:rPr lang="en-GB" sz="2400" dirty="0"/>
              <a:t> </a:t>
            </a:r>
            <a:r>
              <a:rPr lang="en-GB" sz="2400" b="1" dirty="0" err="1"/>
              <a:t>insentif</a:t>
            </a:r>
            <a:r>
              <a:rPr lang="en-GB" sz="2400" dirty="0"/>
              <a:t> di </a:t>
            </a:r>
            <a:r>
              <a:rPr lang="en-GB" sz="2400" dirty="0" err="1"/>
              <a:t>Rumah</a:t>
            </a:r>
            <a:r>
              <a:rPr lang="en-GB" sz="2400" dirty="0"/>
              <a:t> </a:t>
            </a:r>
            <a:r>
              <a:rPr lang="en-GB" sz="2400" dirty="0" err="1"/>
              <a:t>Sakit</a:t>
            </a:r>
            <a:r>
              <a:rPr lang="en-GB" sz="2400" dirty="0"/>
              <a:t> </a:t>
            </a:r>
            <a:r>
              <a:rPr lang="en-GB" sz="2400" dirty="0" err="1"/>
              <a:t>Pendidikan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Wahana</a:t>
            </a:r>
            <a:r>
              <a:rPr lang="en-GB" sz="2400" dirty="0"/>
              <a:t> </a:t>
            </a:r>
            <a:r>
              <a:rPr lang="en-GB" sz="2400" dirty="0" err="1"/>
              <a:t>Pendidikan</a:t>
            </a:r>
            <a:r>
              <a:rPr lang="en-GB" sz="2400" dirty="0"/>
              <a:t> </a:t>
            </a:r>
            <a:r>
              <a:rPr lang="en-GB" sz="2400" dirty="0" err="1"/>
              <a:t>Kedokteran</a:t>
            </a:r>
            <a:r>
              <a:rPr lang="en-GB" sz="2400" dirty="0"/>
              <a:t> </a:t>
            </a:r>
            <a:r>
              <a:rPr lang="en-GB" sz="2400" dirty="0" err="1"/>
              <a:t>bagi</a:t>
            </a:r>
            <a:r>
              <a:rPr lang="en-GB" sz="2400" dirty="0"/>
              <a:t> </a:t>
            </a:r>
            <a:r>
              <a:rPr lang="en-GB" sz="2400" dirty="0" err="1"/>
              <a:t>Mahasiswa</a:t>
            </a:r>
            <a:r>
              <a:rPr lang="en-GB" sz="2400" dirty="0"/>
              <a:t> program </a:t>
            </a:r>
            <a:r>
              <a:rPr lang="en-GB" sz="2400" dirty="0" err="1"/>
              <a:t>dokter</a:t>
            </a:r>
            <a:r>
              <a:rPr lang="en-GB" sz="2400" dirty="0"/>
              <a:t> </a:t>
            </a:r>
            <a:r>
              <a:rPr lang="en-GB" sz="2400" dirty="0" err="1"/>
              <a:t>layanan</a:t>
            </a:r>
            <a:r>
              <a:rPr lang="en-GB" sz="2400" dirty="0"/>
              <a:t> primer, </a:t>
            </a:r>
            <a:r>
              <a:rPr lang="en-GB" sz="2400" dirty="0" err="1"/>
              <a:t>dokter</a:t>
            </a:r>
            <a:r>
              <a:rPr lang="en-GB" sz="2400" dirty="0"/>
              <a:t> </a:t>
            </a:r>
            <a:r>
              <a:rPr lang="en-GB" sz="2400" dirty="0" err="1"/>
              <a:t>spesialis-subspesialis,dan</a:t>
            </a:r>
            <a:r>
              <a:rPr lang="en-GB" sz="2400" dirty="0"/>
              <a:t> </a:t>
            </a:r>
            <a:r>
              <a:rPr lang="en-GB" sz="2400" dirty="0" err="1"/>
              <a:t>dokter</a:t>
            </a:r>
            <a:r>
              <a:rPr lang="en-GB" sz="2400" dirty="0"/>
              <a:t> </a:t>
            </a:r>
            <a:r>
              <a:rPr lang="en-GB" sz="2400" dirty="0" err="1"/>
              <a:t>gigi</a:t>
            </a:r>
            <a:r>
              <a:rPr lang="en-GB" sz="2400" dirty="0"/>
              <a:t> </a:t>
            </a:r>
            <a:r>
              <a:rPr lang="en-GB" sz="2400" dirty="0" err="1"/>
              <a:t>spesialis-subspesialis</a:t>
            </a:r>
            <a:r>
              <a:rPr lang="en-GB" sz="2400" dirty="0"/>
              <a:t>; 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  <a:p>
            <a:pPr marL="457200" lvl="1" indent="0">
              <a:buNone/>
            </a:pPr>
            <a:r>
              <a:rPr lang="en-GB" sz="2400" dirty="0" smtClean="0"/>
              <a:t>+ Jam </a:t>
            </a:r>
            <a:r>
              <a:rPr lang="en-GB" sz="2400" dirty="0" err="1" smtClean="0"/>
              <a:t>kerja</a:t>
            </a:r>
            <a:r>
              <a:rPr lang="en-GB" sz="2400" dirty="0" smtClean="0"/>
              <a:t> yang </a:t>
            </a:r>
            <a:r>
              <a:rPr lang="en-GB" sz="2400" dirty="0" err="1" smtClean="0"/>
              <a:t>manusiawi</a:t>
            </a:r>
            <a:endParaRPr lang="id-ID" sz="2400" dirty="0"/>
          </a:p>
          <a:p>
            <a:endParaRPr lang="id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380312" y="4797152"/>
            <a:ext cx="1368152" cy="17543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diturunkan</a:t>
            </a:r>
            <a:r>
              <a:rPr lang="en-US" b="1" dirty="0" smtClean="0"/>
              <a:t>  di </a:t>
            </a:r>
            <a:r>
              <a:rPr lang="en-US" b="1" dirty="0" smtClean="0"/>
              <a:t>PP:</a:t>
            </a:r>
          </a:p>
          <a:p>
            <a:r>
              <a:rPr lang="en-US" b="1" dirty="0" err="1" smtClean="0"/>
              <a:t>Residen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Pekerja</a:t>
            </a:r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>
            <a:off x="8604448" y="4797152"/>
            <a:ext cx="360040" cy="576064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941232"/>
              </p:ext>
            </p:extLst>
          </p:nvPr>
        </p:nvGraphicFramePr>
        <p:xfrm>
          <a:off x="112979" y="476673"/>
          <a:ext cx="8635485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3" imgW="5270500" imgH="3340100" progId="Word.Document.12">
                  <p:embed/>
                </p:oleObj>
              </mc:Choice>
              <mc:Fallback>
                <p:oleObj name="Document" r:id="rId3" imgW="5270500" imgH="3340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979" y="476673"/>
                        <a:ext cx="8635485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8098"/>
          </a:xfrm>
        </p:spPr>
        <p:txBody>
          <a:bodyPr/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4941168"/>
            <a:ext cx="345638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Residen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RS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berdasarkan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pelayanan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kesehatan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3989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302651"/>
              </p:ext>
            </p:extLst>
          </p:nvPr>
        </p:nvGraphicFramePr>
        <p:xfrm>
          <a:off x="323528" y="1745432"/>
          <a:ext cx="8952388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Document" r:id="rId3" imgW="5270500" imgH="3009900" progId="Word.Document.12">
                  <p:embed/>
                </p:oleObj>
              </mc:Choice>
              <mc:Fallback>
                <p:oleObj name="Document" r:id="rId3" imgW="5270500" imgH="3009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745432"/>
                        <a:ext cx="8952388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76056" y="188640"/>
            <a:ext cx="4067944" cy="224676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Residen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di </a:t>
            </a:r>
            <a:r>
              <a:rPr lang="en-US" sz="2000" dirty="0" err="1" smtClean="0"/>
              <a:t>Departemen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Residen</a:t>
            </a:r>
            <a:r>
              <a:rPr lang="en-US" sz="2000" dirty="0" smtClean="0"/>
              <a:t>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RS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ketersediaan</a:t>
            </a:r>
            <a:r>
              <a:rPr lang="en-US" sz="2000" dirty="0" smtClean="0"/>
              <a:t> </a:t>
            </a:r>
            <a:r>
              <a:rPr lang="en-US" sz="2000" dirty="0" err="1" smtClean="0"/>
              <a:t>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membayar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593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ctrTitle"/>
          </p:nvPr>
        </p:nvSpPr>
        <p:spPr>
          <a:xfrm>
            <a:off x="4343400" y="609600"/>
            <a:ext cx="4800600" cy="5181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Calibri" charset="0"/>
              </a:rPr>
              <a:t/>
            </a:r>
            <a:br>
              <a:rPr lang="en-US" sz="3600" b="1" dirty="0" smtClean="0">
                <a:latin typeface="Calibri" charset="0"/>
              </a:rPr>
            </a:br>
            <a:r>
              <a:rPr lang="en-US" sz="3600" b="1" dirty="0" smtClean="0">
                <a:latin typeface="Calibri" charset="0"/>
              </a:rPr>
              <a:t> </a:t>
            </a:r>
            <a:r>
              <a:rPr lang="en-US" sz="3600" b="1" dirty="0" smtClean="0">
                <a:latin typeface="Calibri" charset="0"/>
              </a:rPr>
              <a:t>4:</a:t>
            </a:r>
            <a:br>
              <a:rPr lang="en-US" sz="3600" b="1" dirty="0" smtClean="0">
                <a:latin typeface="Calibri" charset="0"/>
              </a:rPr>
            </a:br>
            <a:r>
              <a:rPr lang="en-US" sz="3600" b="1" dirty="0" err="1" smtClean="0">
                <a:latin typeface="Calibri" charset="0"/>
              </a:rPr>
              <a:t>Pengembangan</a:t>
            </a:r>
            <a:r>
              <a:rPr lang="en-US" sz="3600" b="1" dirty="0" smtClean="0">
                <a:latin typeface="Calibri" charset="0"/>
              </a:rPr>
              <a:t>  </a:t>
            </a:r>
            <a:r>
              <a:rPr lang="en-US" sz="3600" dirty="0">
                <a:latin typeface="Calibri" charset="0"/>
              </a:rPr>
              <a:t/>
            </a:r>
            <a:br>
              <a:rPr lang="en-US" sz="3600" dirty="0">
                <a:latin typeface="Calibri" charset="0"/>
              </a:rPr>
            </a:br>
            <a:r>
              <a:rPr lang="en-US" sz="3600" b="1" dirty="0" err="1">
                <a:latin typeface="Calibri" charset="0"/>
              </a:rPr>
              <a:t>Jaringan</a:t>
            </a:r>
            <a:r>
              <a:rPr lang="en-US" sz="3600" b="1" dirty="0">
                <a:latin typeface="Calibri" charset="0"/>
              </a:rPr>
              <a:t> </a:t>
            </a:r>
            <a:r>
              <a:rPr lang="en-US" sz="3600" b="1" dirty="0" err="1">
                <a:latin typeface="Calibri" charset="0"/>
              </a:rPr>
              <a:t>Kebijakan</a:t>
            </a:r>
            <a:r>
              <a:rPr lang="en-US" sz="3600" b="1" dirty="0">
                <a:latin typeface="Calibri" charset="0"/>
              </a:rPr>
              <a:t> Telekomunikasi</a:t>
            </a:r>
            <a:br>
              <a:rPr lang="en-US" sz="3600" b="1" dirty="0">
                <a:latin typeface="Calibri" charset="0"/>
              </a:rPr>
            </a:br>
            <a:r>
              <a:rPr lang="en-US" sz="3600" b="1" dirty="0" smtClean="0">
                <a:latin typeface="Calibri" charset="0"/>
              </a:rPr>
              <a:t> di </a:t>
            </a:r>
            <a:r>
              <a:rPr lang="en-US" sz="3600" b="1" dirty="0" err="1" smtClean="0">
                <a:latin typeface="Calibri" charset="0"/>
              </a:rPr>
              <a:t>Departemen</a:t>
            </a:r>
            <a:r>
              <a:rPr lang="en-US" sz="3600" b="1" dirty="0" smtClean="0">
                <a:latin typeface="Calibri" charset="0"/>
              </a:rPr>
              <a:t> </a:t>
            </a:r>
            <a:r>
              <a:rPr lang="en-US" sz="3600" b="1" dirty="0" err="1" smtClean="0">
                <a:latin typeface="Calibri" charset="0"/>
              </a:rPr>
              <a:t>untuk</a:t>
            </a:r>
            <a:r>
              <a:rPr lang="en-US" sz="3600" b="1" dirty="0" smtClean="0">
                <a:latin typeface="Calibri" charset="0"/>
              </a:rPr>
              <a:t> </a:t>
            </a:r>
            <a:r>
              <a:rPr lang="en-US" sz="3600" b="1" dirty="0" err="1">
                <a:latin typeface="Calibri" charset="0"/>
              </a:rPr>
              <a:t>mendukung</a:t>
            </a:r>
            <a:r>
              <a:rPr lang="en-US" sz="3600" b="1" dirty="0">
                <a:latin typeface="Calibri" charset="0"/>
              </a:rPr>
              <a:t> </a:t>
            </a:r>
            <a:br>
              <a:rPr lang="en-US" sz="3600" b="1" dirty="0">
                <a:latin typeface="Calibri" charset="0"/>
              </a:rPr>
            </a:br>
            <a:r>
              <a:rPr lang="en-US" sz="3600" b="1" dirty="0">
                <a:latin typeface="Calibri" charset="0"/>
              </a:rPr>
              <a:t>Academic Health </a:t>
            </a:r>
            <a:r>
              <a:rPr lang="en-US" sz="3600" b="1" dirty="0" smtClean="0">
                <a:latin typeface="Calibri" charset="0"/>
              </a:rPr>
              <a:t>System: </a:t>
            </a:r>
            <a:r>
              <a:rPr lang="en-US" sz="3600" b="1" dirty="0">
                <a:latin typeface="Calibri" charset="0"/>
              </a:rPr>
              <a:t/>
            </a:r>
            <a:br>
              <a:rPr lang="en-US" sz="3600" b="1" dirty="0">
                <a:latin typeface="Calibri" charset="0"/>
              </a:rPr>
            </a:br>
            <a:r>
              <a:rPr lang="en-US" sz="3600" b="1" dirty="0" err="1" smtClean="0">
                <a:latin typeface="Calibri" charset="0"/>
              </a:rPr>
              <a:t>Kasus</a:t>
            </a:r>
            <a:r>
              <a:rPr lang="en-US" sz="3600" b="1" dirty="0" smtClean="0">
                <a:latin typeface="Calibri" charset="0"/>
              </a:rPr>
              <a:t> di UGM</a:t>
            </a:r>
            <a:r>
              <a:rPr lang="en-US" sz="3600" dirty="0">
                <a:latin typeface="Calibri" charset="0"/>
              </a:rPr>
              <a:t/>
            </a:r>
            <a:br>
              <a:rPr lang="en-US" sz="3600" dirty="0">
                <a:latin typeface="Calibri" charset="0"/>
              </a:rPr>
            </a:br>
            <a:r>
              <a:rPr lang="en-US" sz="3600" dirty="0" smtClean="0">
                <a:latin typeface="Calibri" charset="0"/>
              </a:rPr>
              <a:t/>
            </a:r>
            <a:br>
              <a:rPr lang="en-US" sz="3600" dirty="0" smtClean="0">
                <a:latin typeface="Calibri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Calibri" charset="0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Calibri" charset="0"/>
              </a:rPr>
              <a:t>masih</a:t>
            </a:r>
            <a:r>
              <a:rPr lang="en-US" sz="36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alibri" charset="0"/>
              </a:rPr>
              <a:t>terbatas</a:t>
            </a:r>
            <a:r>
              <a:rPr lang="en-US" sz="3600" dirty="0" smtClean="0">
                <a:solidFill>
                  <a:srgbClr val="FF0000"/>
                </a:solidFill>
                <a:latin typeface="Calibri" charset="0"/>
              </a:rPr>
              <a:t> di </a:t>
            </a:r>
            <a:r>
              <a:rPr lang="en-US" sz="3600" dirty="0" err="1" smtClean="0">
                <a:solidFill>
                  <a:srgbClr val="FF0000"/>
                </a:solidFill>
                <a:latin typeface="Calibri" charset="0"/>
              </a:rPr>
              <a:t>Komponen</a:t>
            </a:r>
            <a:r>
              <a:rPr lang="en-US" sz="3600" dirty="0" smtClean="0">
                <a:solidFill>
                  <a:srgbClr val="FF0000"/>
                </a:solidFill>
                <a:latin typeface="Calibri" charset="0"/>
              </a:rPr>
              <a:t> RS)</a:t>
            </a:r>
            <a:endParaRPr lang="en-US" sz="3600" b="1" dirty="0">
              <a:solidFill>
                <a:srgbClr val="FF0000"/>
              </a:solidFill>
              <a:latin typeface="Calibri" charset="0"/>
            </a:endParaRPr>
          </a:p>
        </p:txBody>
      </p:sp>
      <p:pic>
        <p:nvPicPr>
          <p:cNvPr id="15362" name="Picture 1" descr="j02892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419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48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Telematika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RS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22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Pasal</a:t>
            </a:r>
            <a:r>
              <a:rPr lang="en-US" dirty="0"/>
              <a:t> 28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27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: 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; </a:t>
            </a:r>
          </a:p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; </a:t>
            </a:r>
          </a:p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; </a:t>
            </a:r>
            <a:endParaRPr lang="en-US" sz="3300" b="1" dirty="0"/>
          </a:p>
          <a:p>
            <a:r>
              <a:rPr lang="en-US" sz="3300" b="1" dirty="0" err="1"/>
              <a:t>membentuk</a:t>
            </a:r>
            <a:r>
              <a:rPr lang="en-US" sz="3300" b="1" dirty="0"/>
              <a:t> </a:t>
            </a:r>
            <a:r>
              <a:rPr lang="en-US" sz="3300" b="1" dirty="0" err="1"/>
              <a:t>sistem</a:t>
            </a:r>
            <a:r>
              <a:rPr lang="en-US" sz="3300" b="1" dirty="0"/>
              <a:t> </a:t>
            </a:r>
            <a:r>
              <a:rPr lang="en-US" sz="3300" b="1" dirty="0" err="1"/>
              <a:t>informasi</a:t>
            </a:r>
            <a:r>
              <a:rPr lang="en-US" sz="3300" b="1" dirty="0"/>
              <a:t> </a:t>
            </a:r>
            <a:r>
              <a:rPr lang="en-US" sz="3300" b="1" dirty="0" err="1"/>
              <a:t>terpadu</a:t>
            </a:r>
            <a:r>
              <a:rPr lang="en-US" sz="3300" b="1" dirty="0"/>
              <a:t> </a:t>
            </a:r>
            <a:r>
              <a:rPr lang="en-US" sz="3300" b="1" dirty="0" err="1"/>
              <a:t>untuk</a:t>
            </a:r>
            <a:r>
              <a:rPr lang="en-US" sz="3300" b="1" dirty="0"/>
              <a:t> </a:t>
            </a:r>
            <a:r>
              <a:rPr lang="en-US" sz="3300" b="1" dirty="0" err="1"/>
              <a:t>menunjang</a:t>
            </a:r>
            <a:r>
              <a:rPr lang="en-US" sz="3300" b="1" dirty="0"/>
              <a:t> </a:t>
            </a:r>
            <a:r>
              <a:rPr lang="en-US" sz="3300" b="1" dirty="0" err="1"/>
              <a:t>penyelenggaraan</a:t>
            </a:r>
            <a:r>
              <a:rPr lang="en-US" sz="3300" b="1" dirty="0"/>
              <a:t> </a:t>
            </a:r>
            <a:r>
              <a:rPr lang="en-US" sz="3300" b="1" dirty="0" err="1"/>
              <a:t>fungsi</a:t>
            </a:r>
            <a:r>
              <a:rPr lang="en-US" sz="3300" b="1" dirty="0"/>
              <a:t> </a:t>
            </a:r>
            <a:r>
              <a:rPr lang="en-US" sz="3300" b="1" dirty="0" err="1"/>
              <a:t>pelayanan</a:t>
            </a:r>
            <a:r>
              <a:rPr lang="en-US" sz="3300" b="1" dirty="0"/>
              <a:t>, </a:t>
            </a:r>
            <a:r>
              <a:rPr lang="en-US" sz="3300" b="1" dirty="0" err="1"/>
              <a:t>pendidikan</a:t>
            </a:r>
            <a:r>
              <a:rPr lang="en-US" sz="3300" b="1" dirty="0"/>
              <a:t>, </a:t>
            </a:r>
            <a:r>
              <a:rPr lang="en-US" sz="3300" b="1" dirty="0" err="1"/>
              <a:t>dan</a:t>
            </a:r>
            <a:r>
              <a:rPr lang="en-US" sz="3300" b="1" dirty="0"/>
              <a:t> </a:t>
            </a:r>
            <a:r>
              <a:rPr lang="en-US" sz="3300" b="1" dirty="0" err="1"/>
              <a:t>penelitian</a:t>
            </a:r>
            <a:r>
              <a:rPr lang="en-US" sz="3300" b="1" dirty="0"/>
              <a:t> </a:t>
            </a:r>
            <a:r>
              <a:rPr lang="en-US" sz="3300" b="1" dirty="0" err="1"/>
              <a:t>bidang</a:t>
            </a:r>
            <a:r>
              <a:rPr lang="en-US" sz="3300" b="1" dirty="0"/>
              <a:t> </a:t>
            </a:r>
            <a:r>
              <a:rPr lang="en-US" sz="3300" b="1" dirty="0" err="1"/>
              <a:t>kedokteran</a:t>
            </a:r>
            <a:r>
              <a:rPr lang="en-US" sz="3300" b="1" dirty="0"/>
              <a:t>, </a:t>
            </a:r>
            <a:r>
              <a:rPr lang="en-US" sz="3300" b="1" dirty="0" err="1"/>
              <a:t>kedokteran</a:t>
            </a:r>
            <a:r>
              <a:rPr lang="en-US" sz="3300" b="1" dirty="0"/>
              <a:t> </a:t>
            </a:r>
            <a:r>
              <a:rPr lang="en-US" sz="3300" b="1" dirty="0" err="1"/>
              <a:t>gigi</a:t>
            </a:r>
            <a:r>
              <a:rPr lang="en-US" sz="3300" b="1" dirty="0"/>
              <a:t>, </a:t>
            </a:r>
            <a:r>
              <a:rPr lang="en-US" sz="3300" b="1" dirty="0" err="1"/>
              <a:t>dan</a:t>
            </a:r>
            <a:r>
              <a:rPr lang="en-US" sz="3300" b="1" dirty="0"/>
              <a:t> </a:t>
            </a:r>
            <a:r>
              <a:rPr lang="en-US" sz="3300" b="1" dirty="0" err="1"/>
              <a:t>kesehatan</a:t>
            </a:r>
            <a:r>
              <a:rPr lang="en-US" sz="3300" b="1" dirty="0"/>
              <a:t> lain; </a:t>
            </a:r>
          </a:p>
        </p:txBody>
      </p:sp>
    </p:spTree>
    <p:extLst>
      <p:ext uri="{BB962C8B-B14F-4D97-AF65-F5344CB8AC3E}">
        <p14:creationId xmlns:p14="http://schemas.microsoft.com/office/powerpoint/2010/main" val="3595206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(3)  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81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Sisi</a:t>
            </a:r>
            <a:r>
              <a:rPr lang="en-US" dirty="0" smtClean="0"/>
              <a:t> FK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09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alibri" charset="0"/>
              </a:rPr>
              <a:t>Bagaimana</a:t>
            </a:r>
            <a:r>
              <a:rPr lang="en-US" b="1" dirty="0" smtClean="0">
                <a:latin typeface="Calibri" charset="0"/>
              </a:rPr>
              <a:t> </a:t>
            </a:r>
            <a:r>
              <a:rPr lang="en-US" b="1" dirty="0" err="1" smtClean="0">
                <a:latin typeface="Calibri" charset="0"/>
              </a:rPr>
              <a:t>bentuk</a:t>
            </a:r>
            <a:r>
              <a:rPr lang="en-US" b="1" dirty="0" smtClean="0">
                <a:latin typeface="Calibri" charset="0"/>
              </a:rPr>
              <a:t> </a:t>
            </a:r>
            <a:r>
              <a:rPr lang="en-US" b="1" dirty="0" err="1" smtClean="0">
                <a:latin typeface="Calibri" charset="0"/>
              </a:rPr>
              <a:t>riilnya</a:t>
            </a:r>
            <a:r>
              <a:rPr lang="en-US" b="1" dirty="0" smtClean="0">
                <a:latin typeface="Calibri" charset="0"/>
              </a:rPr>
              <a:t>?</a:t>
            </a:r>
            <a:endParaRPr lang="en-US" b="1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 err="1" smtClean="0"/>
              <a:t>Membutuhkan</a:t>
            </a:r>
            <a:r>
              <a:rPr lang="en-US" sz="2800" dirty="0" smtClean="0"/>
              <a:t>:</a:t>
            </a:r>
          </a:p>
          <a:p>
            <a:pPr>
              <a:defRPr/>
            </a:pPr>
            <a:r>
              <a:rPr lang="en-US" sz="2800" dirty="0" err="1" smtClean="0"/>
              <a:t>Sistem</a:t>
            </a:r>
            <a:r>
              <a:rPr lang="en-US" sz="2800" dirty="0" smtClean="0"/>
              <a:t> Telekomunikasi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web</a:t>
            </a:r>
          </a:p>
          <a:p>
            <a:pPr>
              <a:defRPr/>
            </a:pP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 </a:t>
            </a:r>
            <a:r>
              <a:rPr lang="en-US" sz="2800" dirty="0" err="1" smtClean="0"/>
              <a:t>tatap</a:t>
            </a:r>
            <a:r>
              <a:rPr lang="en-US" sz="2800" dirty="0" smtClean="0"/>
              <a:t> </a:t>
            </a:r>
            <a:r>
              <a:rPr lang="en-US" sz="2800" dirty="0" err="1" smtClean="0"/>
              <a:t>muka</a:t>
            </a:r>
            <a:r>
              <a:rPr lang="en-US" sz="2800" dirty="0" smtClean="0"/>
              <a:t>/</a:t>
            </a:r>
            <a:r>
              <a:rPr lang="en-US" sz="2800" dirty="0" err="1" smtClean="0"/>
              <a:t>konvensional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endParaRPr lang="en-US" sz="2800" dirty="0"/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381000" y="1600200"/>
            <a:ext cx="3962400" cy="203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marL="0" indent="0">
              <a:defRPr/>
            </a:pP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RS </a:t>
            </a:r>
            <a:r>
              <a:rPr lang="en-US" sz="1800" dirty="0" err="1" smtClean="0"/>
              <a:t>Pendidikan</a:t>
            </a:r>
            <a:r>
              <a:rPr lang="en-US" sz="1800" dirty="0" smtClean="0"/>
              <a:t> FK UGM:</a:t>
            </a:r>
          </a:p>
          <a:p>
            <a:pPr>
              <a:buFontTx/>
              <a:buChar char="-"/>
              <a:defRPr/>
            </a:pPr>
            <a:r>
              <a:rPr lang="en-US" sz="1800" dirty="0" smtClean="0"/>
              <a:t>RS </a:t>
            </a:r>
            <a:r>
              <a:rPr lang="en-US" sz="1800" dirty="0" err="1" smtClean="0"/>
              <a:t>Pendidikan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: RS </a:t>
            </a:r>
            <a:r>
              <a:rPr lang="en-US" sz="1800" dirty="0" err="1" smtClean="0"/>
              <a:t>Sardjito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RS UGM</a:t>
            </a:r>
          </a:p>
          <a:p>
            <a:pPr>
              <a:buFontTx/>
              <a:buChar char="-"/>
              <a:defRPr/>
            </a:pPr>
            <a:r>
              <a:rPr lang="en-US" sz="1800" dirty="0" smtClean="0"/>
              <a:t>RS </a:t>
            </a:r>
            <a:r>
              <a:rPr lang="en-US" sz="1800" dirty="0" err="1" smtClean="0"/>
              <a:t>Banyumas</a:t>
            </a:r>
            <a:endParaRPr lang="en-US" sz="1800" dirty="0" smtClean="0"/>
          </a:p>
          <a:p>
            <a:pPr>
              <a:buFontTx/>
              <a:buChar char="-"/>
              <a:defRPr/>
            </a:pPr>
            <a:r>
              <a:rPr lang="en-US" sz="1800" dirty="0" smtClean="0"/>
              <a:t>RS </a:t>
            </a:r>
            <a:r>
              <a:rPr lang="en-US" sz="1800" dirty="0" err="1" smtClean="0"/>
              <a:t>Suradji</a:t>
            </a:r>
            <a:r>
              <a:rPr lang="en-US" sz="1800" dirty="0" smtClean="0"/>
              <a:t> </a:t>
            </a:r>
            <a:r>
              <a:rPr lang="en-US" sz="1800" dirty="0" err="1" smtClean="0"/>
              <a:t>Tirtonegoro</a:t>
            </a:r>
            <a:endParaRPr lang="en-US" sz="1800" dirty="0" smtClean="0"/>
          </a:p>
          <a:p>
            <a:pPr>
              <a:buFontTx/>
              <a:buChar char="-"/>
              <a:defRPr/>
            </a:pPr>
            <a:r>
              <a:rPr lang="en-US" sz="1800" dirty="0" err="1" smtClean="0"/>
              <a:t>Berbagai</a:t>
            </a:r>
            <a:r>
              <a:rPr lang="en-US" sz="1800" dirty="0" smtClean="0"/>
              <a:t> RS </a:t>
            </a:r>
            <a:r>
              <a:rPr lang="en-US" sz="1800" dirty="0" err="1" smtClean="0"/>
              <a:t>lainnya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67018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>
                <a:latin typeface="Calibri" charset="0"/>
              </a:rPr>
              <a:t>Visi yang ingin dicapai: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Komunikasi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untuk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pendidikan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dokter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spesialis</a:t>
            </a:r>
            <a:r>
              <a:rPr lang="en-US" dirty="0">
                <a:latin typeface="Calibri" charset="0"/>
              </a:rPr>
              <a:t>/</a:t>
            </a:r>
            <a:r>
              <a:rPr lang="en-US" dirty="0" err="1">
                <a:latin typeface="Calibri" charset="0"/>
              </a:rPr>
              <a:t>subspesialis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didukung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oleh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sistem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telekomunikasi</a:t>
            </a:r>
            <a:r>
              <a:rPr lang="en-US" dirty="0">
                <a:latin typeface="Calibri" charset="0"/>
              </a:rPr>
              <a:t> </a:t>
            </a:r>
          </a:p>
          <a:p>
            <a:r>
              <a:rPr lang="en-US" dirty="0" err="1">
                <a:latin typeface="Calibri" charset="0"/>
              </a:rPr>
              <a:t>Adanya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kerjasama</a:t>
            </a:r>
            <a:r>
              <a:rPr lang="en-US" dirty="0">
                <a:latin typeface="Calibri" charset="0"/>
              </a:rPr>
              <a:t> yang </a:t>
            </a:r>
            <a:r>
              <a:rPr lang="en-US" dirty="0" err="1">
                <a:latin typeface="Calibri" charset="0"/>
              </a:rPr>
              <a:t>lebih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erat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antara</a:t>
            </a:r>
            <a:r>
              <a:rPr lang="en-US" dirty="0">
                <a:latin typeface="Calibri" charset="0"/>
              </a:rPr>
              <a:t> FK UGM, RSS </a:t>
            </a:r>
            <a:r>
              <a:rPr lang="en-US" dirty="0" err="1">
                <a:latin typeface="Calibri" charset="0"/>
              </a:rPr>
              <a:t>dan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seluruh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anggota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jaringan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AHS</a:t>
            </a:r>
            <a:endParaRPr lang="en-US" dirty="0">
              <a:latin typeface="Calibri" charset="0"/>
            </a:endParaRPr>
          </a:p>
          <a:p>
            <a:r>
              <a:rPr lang="en-US" dirty="0" err="1" smtClean="0">
                <a:latin typeface="Calibri" charset="0"/>
              </a:rPr>
              <a:t>Adanya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layanan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rujukan</a:t>
            </a:r>
            <a:r>
              <a:rPr lang="en-US" dirty="0" smtClean="0">
                <a:latin typeface="Calibri" charset="0"/>
              </a:rPr>
              <a:t> yang </a:t>
            </a:r>
            <a:r>
              <a:rPr lang="en-US" dirty="0" err="1" smtClean="0">
                <a:latin typeface="Calibri" charset="0"/>
              </a:rPr>
              <a:t>lebih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baik</a:t>
            </a:r>
            <a:r>
              <a:rPr lang="en-US" dirty="0" smtClean="0">
                <a:latin typeface="Calibri" charset="0"/>
              </a:rPr>
              <a:t>, </a:t>
            </a:r>
            <a:r>
              <a:rPr lang="en-US" dirty="0" err="1" smtClean="0">
                <a:latin typeface="Calibri" charset="0"/>
              </a:rPr>
              <a:t>termasuk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rujukan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balik</a:t>
            </a:r>
            <a:r>
              <a:rPr lang="en-US" dirty="0" smtClean="0">
                <a:latin typeface="Calibri" charset="0"/>
              </a:rPr>
              <a:t>.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AHS?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Dosen</a:t>
            </a:r>
            <a:r>
              <a:rPr lang="en-US" dirty="0" smtClean="0"/>
              <a:t> NIDK: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punggung</a:t>
            </a:r>
            <a:r>
              <a:rPr lang="en-US" dirty="0" smtClean="0"/>
              <a:t> AHS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Residen</a:t>
            </a:r>
            <a:r>
              <a:rPr lang="en-US" dirty="0" smtClean="0"/>
              <a:t>: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AHS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IT</a:t>
            </a:r>
          </a:p>
          <a:p>
            <a:pPr marL="514350" indent="-514350">
              <a:buAutoNum type="arabicPeriod"/>
            </a:pPr>
            <a:r>
              <a:rPr lang="en-US" dirty="0" smtClean="0"/>
              <a:t>AHS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di </a:t>
            </a:r>
            <a:r>
              <a:rPr lang="en-US" dirty="0" err="1" smtClean="0"/>
              <a:t>Departemen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93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Calibri" charset="0"/>
              </a:rPr>
              <a:t>Sistem Jaringan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627188" y="1374775"/>
          <a:ext cx="5402262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Document" r:id="rId3" imgW="6083300" imgH="7251700" progId="Word.Document.12">
                  <p:embed/>
                </p:oleObj>
              </mc:Choice>
              <mc:Fallback>
                <p:oleObj name="Document" r:id="rId3" imgW="6083300" imgH="72517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1374775"/>
                        <a:ext cx="5402262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96043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555776" y="3212976"/>
            <a:ext cx="3456384" cy="32403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7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114800" y="838200"/>
            <a:ext cx="0" cy="5562600"/>
          </a:xfrm>
          <a:prstGeom prst="line">
            <a:avLst/>
          </a:prstGeom>
          <a:ln w="57150" cmpd="sng">
            <a:solidFill>
              <a:srgbClr val="FF003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609600" y="2133600"/>
            <a:ext cx="1066800" cy="11430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85800" y="2438400"/>
            <a:ext cx="838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1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Anggota</a:t>
            </a:r>
            <a:r>
              <a:rPr lang="en-US" sz="11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11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dstnya</a:t>
            </a:r>
            <a:endParaRPr lang="en-US" sz="1100" b="1" dirty="0">
              <a:solidFill>
                <a:srgbClr val="A2FFA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6781800" y="1371600"/>
            <a:ext cx="2133600" cy="14478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3810000" y="1143000"/>
            <a:ext cx="1588" cy="5411788"/>
          </a:xfrm>
          <a:custGeom>
            <a:avLst/>
            <a:gdLst>
              <a:gd name="T0" fmla="*/ 0 w 1"/>
              <a:gd name="T1" fmla="*/ 0 h 3409"/>
              <a:gd name="T2" fmla="*/ 0 w 1"/>
              <a:gd name="T3" fmla="*/ 3408 h 340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409">
                <a:moveTo>
                  <a:pt x="0" y="0"/>
                </a:moveTo>
                <a:lnTo>
                  <a:pt x="0" y="3408"/>
                </a:lnTo>
              </a:path>
            </a:pathLst>
          </a:custGeom>
          <a:noFill/>
          <a:ln w="57150" cap="rnd" cmpd="sng">
            <a:noFill/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897688" y="1782763"/>
            <a:ext cx="1909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PT/RS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di </a:t>
            </a:r>
            <a:r>
              <a:rPr lang="en-US" sz="20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Luar</a:t>
            </a:r>
            <a:r>
              <a:rPr lang="en-US" sz="20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20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Negeri</a:t>
            </a:r>
            <a:endParaRPr lang="en-US" sz="2000" b="1" dirty="0">
              <a:solidFill>
                <a:srgbClr val="A2FFA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6324600" y="3124200"/>
            <a:ext cx="2743200" cy="18288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6645275" y="3324225"/>
            <a:ext cx="2254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r>
              <a:rPr lang="en-US" sz="20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Kemenkes</a:t>
            </a:r>
            <a:endParaRPr lang="en-US" sz="2000" b="1" dirty="0">
              <a:solidFill>
                <a:srgbClr val="A2FFA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sz="20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Dinas</a:t>
            </a:r>
            <a:r>
              <a:rPr lang="en-US" sz="20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20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Kesehatan</a:t>
            </a:r>
            <a:endParaRPr lang="en-US" sz="2000" b="1" dirty="0">
              <a:solidFill>
                <a:srgbClr val="A2FFA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sz="20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Rumahsakit</a:t>
            </a:r>
            <a:endParaRPr lang="en-US" sz="2000" b="1" dirty="0">
              <a:solidFill>
                <a:srgbClr val="A2FFA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sz="20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Puskesmas</a:t>
            </a:r>
            <a:endParaRPr lang="en-US" sz="2000" b="1" dirty="0">
              <a:solidFill>
                <a:srgbClr val="A2FFA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6019800" y="5334000"/>
            <a:ext cx="2971800" cy="14478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6945313" y="5516563"/>
            <a:ext cx="1198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Para </a:t>
            </a:r>
          </a:p>
          <a:p>
            <a:pPr algn="ctr">
              <a:defRPr/>
            </a:pPr>
            <a:r>
              <a:rPr lang="en-US" sz="20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Profesi</a:t>
            </a:r>
            <a:r>
              <a:rPr lang="en-US" sz="20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..</a:t>
            </a:r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1447800" y="3276600"/>
            <a:ext cx="1600200" cy="16764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1295400" y="3505200"/>
            <a:ext cx="19192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6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Fakultas</a:t>
            </a:r>
            <a:endParaRPr lang="en-US" sz="1600" b="1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Kedokteran</a:t>
            </a:r>
            <a:endParaRPr lang="en-US" sz="1600" b="1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Universitas</a:t>
            </a:r>
            <a:endParaRPr lang="en-US" sz="1600" b="1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Gadjah</a:t>
            </a:r>
            <a:r>
              <a:rPr lang="en-US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16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Mada</a:t>
            </a:r>
            <a:endParaRPr lang="en-US" sz="1600" b="1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609600" y="45720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1919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Jaringan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UGM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6232525" y="822325"/>
            <a:ext cx="219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1919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B7A6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VSAT-Internet</a:t>
            </a:r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1371600" y="3429000"/>
            <a:ext cx="1588" cy="1449388"/>
          </a:xfrm>
          <a:custGeom>
            <a:avLst/>
            <a:gdLst>
              <a:gd name="T0" fmla="*/ 0 w 1"/>
              <a:gd name="T1" fmla="*/ 0 h 913"/>
              <a:gd name="T2" fmla="*/ 0 w 1"/>
              <a:gd name="T3" fmla="*/ 912 h 91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13">
                <a:moveTo>
                  <a:pt x="0" y="0"/>
                </a:moveTo>
                <a:lnTo>
                  <a:pt x="0" y="912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lin ang="5400000" scaled="1"/>
          </a:gradFill>
          <a:ln w="12700" cap="rnd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71" name="Freeform 19"/>
          <p:cNvSpPr>
            <a:spLocks/>
          </p:cNvSpPr>
          <p:nvPr/>
        </p:nvSpPr>
        <p:spPr bwMode="auto">
          <a:xfrm>
            <a:off x="2438400" y="2971800"/>
            <a:ext cx="763588" cy="306388"/>
          </a:xfrm>
          <a:custGeom>
            <a:avLst/>
            <a:gdLst>
              <a:gd name="T0" fmla="*/ 0 w 481"/>
              <a:gd name="T1" fmla="*/ 0 h 193"/>
              <a:gd name="T2" fmla="*/ 480 w 481"/>
              <a:gd name="T3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1" h="193">
                <a:moveTo>
                  <a:pt x="0" y="0"/>
                </a:moveTo>
                <a:lnTo>
                  <a:pt x="480" y="192"/>
                </a:lnTo>
              </a:path>
            </a:pathLst>
          </a:custGeom>
          <a:noFill/>
          <a:ln w="12700" cap="rnd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72" name="Freeform 20"/>
          <p:cNvSpPr>
            <a:spLocks/>
          </p:cNvSpPr>
          <p:nvPr/>
        </p:nvSpPr>
        <p:spPr bwMode="auto">
          <a:xfrm>
            <a:off x="2286000" y="4648200"/>
            <a:ext cx="915988" cy="763588"/>
          </a:xfrm>
          <a:custGeom>
            <a:avLst/>
            <a:gdLst>
              <a:gd name="T0" fmla="*/ 0 w 577"/>
              <a:gd name="T1" fmla="*/ 480 h 481"/>
              <a:gd name="T2" fmla="*/ 576 w 577"/>
              <a:gd name="T3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77" h="481">
                <a:moveTo>
                  <a:pt x="0" y="480"/>
                </a:moveTo>
                <a:lnTo>
                  <a:pt x="576" y="0"/>
                </a:lnTo>
              </a:path>
            </a:pathLst>
          </a:custGeom>
          <a:noFill/>
          <a:ln w="12700" cap="rnd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76" name="Freeform 24"/>
          <p:cNvSpPr>
            <a:spLocks/>
          </p:cNvSpPr>
          <p:nvPr/>
        </p:nvSpPr>
        <p:spPr bwMode="auto">
          <a:xfrm>
            <a:off x="3048000" y="2667000"/>
            <a:ext cx="3125788" cy="1219200"/>
          </a:xfrm>
          <a:custGeom>
            <a:avLst/>
            <a:gdLst>
              <a:gd name="T0" fmla="*/ 0 w 1393"/>
              <a:gd name="T1" fmla="*/ 576 h 577"/>
              <a:gd name="T2" fmla="*/ 1248 w 1393"/>
              <a:gd name="T3" fmla="*/ 240 h 577"/>
              <a:gd name="T4" fmla="*/ 1008 w 1393"/>
              <a:gd name="T5" fmla="*/ 144 h 577"/>
              <a:gd name="T6" fmla="*/ 1392 w 1393"/>
              <a:gd name="T7" fmla="*/ 0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3" h="577">
                <a:moveTo>
                  <a:pt x="0" y="576"/>
                </a:moveTo>
                <a:lnTo>
                  <a:pt x="1248" y="240"/>
                </a:lnTo>
                <a:lnTo>
                  <a:pt x="1008" y="144"/>
                </a:lnTo>
                <a:lnTo>
                  <a:pt x="1392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</p:txBody>
      </p:sp>
      <p:sp>
        <p:nvSpPr>
          <p:cNvPr id="49177" name="Freeform 25"/>
          <p:cNvSpPr>
            <a:spLocks/>
          </p:cNvSpPr>
          <p:nvPr/>
        </p:nvSpPr>
        <p:spPr bwMode="auto">
          <a:xfrm>
            <a:off x="3048000" y="3962400"/>
            <a:ext cx="2744788" cy="687388"/>
          </a:xfrm>
          <a:custGeom>
            <a:avLst/>
            <a:gdLst>
              <a:gd name="T0" fmla="*/ 0 w 913"/>
              <a:gd name="T1" fmla="*/ 0 h 433"/>
              <a:gd name="T2" fmla="*/ 816 w 913"/>
              <a:gd name="T3" fmla="*/ 144 h 433"/>
              <a:gd name="T4" fmla="*/ 576 w 913"/>
              <a:gd name="T5" fmla="*/ 288 h 433"/>
              <a:gd name="T6" fmla="*/ 912 w 913"/>
              <a:gd name="T7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3" h="433">
                <a:moveTo>
                  <a:pt x="0" y="0"/>
                </a:moveTo>
                <a:lnTo>
                  <a:pt x="816" y="144"/>
                </a:lnTo>
                <a:lnTo>
                  <a:pt x="576" y="288"/>
                </a:lnTo>
                <a:lnTo>
                  <a:pt x="912" y="43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78" name="Freeform 26"/>
          <p:cNvSpPr>
            <a:spLocks/>
          </p:cNvSpPr>
          <p:nvPr/>
        </p:nvSpPr>
        <p:spPr bwMode="auto">
          <a:xfrm>
            <a:off x="3048000" y="3962400"/>
            <a:ext cx="2516188" cy="2211388"/>
          </a:xfrm>
          <a:custGeom>
            <a:avLst/>
            <a:gdLst>
              <a:gd name="T0" fmla="*/ 0 w 1201"/>
              <a:gd name="T1" fmla="*/ 0 h 817"/>
              <a:gd name="T2" fmla="*/ 768 w 1201"/>
              <a:gd name="T3" fmla="*/ 768 h 817"/>
              <a:gd name="T4" fmla="*/ 768 w 1201"/>
              <a:gd name="T5" fmla="*/ 432 h 817"/>
              <a:gd name="T6" fmla="*/ 1200 w 1201"/>
              <a:gd name="T7" fmla="*/ 816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1" h="817">
                <a:moveTo>
                  <a:pt x="0" y="0"/>
                </a:moveTo>
                <a:lnTo>
                  <a:pt x="768" y="768"/>
                </a:lnTo>
                <a:lnTo>
                  <a:pt x="768" y="432"/>
                </a:lnTo>
                <a:lnTo>
                  <a:pt x="1200" y="81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9477" name="Object 27"/>
          <p:cNvGraphicFramePr>
            <a:graphicFrameLocks/>
          </p:cNvGraphicFramePr>
          <p:nvPr/>
        </p:nvGraphicFramePr>
        <p:xfrm>
          <a:off x="5257800" y="3352800"/>
          <a:ext cx="990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ClipArt" r:id="rId4" imgW="5761038" imgH="3224213" progId="MS_ClipArt_Gallery.2">
                  <p:embed/>
                </p:oleObj>
              </mc:Choice>
              <mc:Fallback>
                <p:oleObj name="ClipArt" r:id="rId4" imgW="5761038" imgH="322421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352800"/>
                        <a:ext cx="990600" cy="555625"/>
                      </a:xfrm>
                      <a:prstGeom prst="rect">
                        <a:avLst/>
                      </a:prstGeom>
                      <a:solidFill>
                        <a:srgbClr val="8EB4E3"/>
                      </a:solidFill>
                      <a:ln>
                        <a:noFill/>
                      </a:ln>
                      <a:effectLst>
                        <a:outerShdw blurRad="63500" dist="53882" dir="2700000" algn="ctr" rotWithShape="0">
                          <a:srgbClr val="919191">
                            <a:alpha val="50000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28"/>
          <p:cNvGraphicFramePr>
            <a:graphicFrameLocks/>
          </p:cNvGraphicFramePr>
          <p:nvPr/>
        </p:nvGraphicFramePr>
        <p:xfrm>
          <a:off x="4724400" y="2362200"/>
          <a:ext cx="11064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ClipArt" r:id="rId6" imgW="5761038" imgH="3224213" progId="MS_ClipArt_Gallery.2">
                  <p:embed/>
                </p:oleObj>
              </mc:Choice>
              <mc:Fallback>
                <p:oleObj name="ClipArt" r:id="rId6" imgW="5761038" imgH="322421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362200"/>
                        <a:ext cx="1106488" cy="622300"/>
                      </a:xfrm>
                      <a:prstGeom prst="rect">
                        <a:avLst/>
                      </a:prstGeom>
                      <a:solidFill>
                        <a:srgbClr val="95B3D7"/>
                      </a:solidFill>
                      <a:ln>
                        <a:noFill/>
                      </a:ln>
                      <a:effectLst>
                        <a:outerShdw blurRad="63500" dist="53882" dir="2700000" algn="ctr" rotWithShape="0">
                          <a:srgbClr val="919191">
                            <a:alpha val="50000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9" name="Object 29"/>
          <p:cNvGraphicFramePr>
            <a:graphicFrameLocks/>
          </p:cNvGraphicFramePr>
          <p:nvPr/>
        </p:nvGraphicFramePr>
        <p:xfrm>
          <a:off x="4270375" y="5313363"/>
          <a:ext cx="9874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" name="ClipArt" r:id="rId7" imgW="5761038" imgH="3224213" progId="MS_ClipArt_Gallery.2">
                  <p:embed/>
                </p:oleObj>
              </mc:Choice>
              <mc:Fallback>
                <p:oleObj name="ClipArt" r:id="rId7" imgW="5761038" imgH="322421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5313363"/>
                        <a:ext cx="987425" cy="554037"/>
                      </a:xfrm>
                      <a:prstGeom prst="rect">
                        <a:avLst/>
                      </a:prstGeom>
                      <a:solidFill>
                        <a:srgbClr val="8EB4E3"/>
                      </a:solidFill>
                      <a:ln>
                        <a:noFill/>
                      </a:ln>
                      <a:effectLst>
                        <a:outerShdw blurRad="63500" dist="53882" dir="2700000" algn="ctr" rotWithShape="0">
                          <a:srgbClr val="919191">
                            <a:alpha val="50000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0" name="Object 30"/>
          <p:cNvGraphicFramePr>
            <a:graphicFrameLocks/>
          </p:cNvGraphicFramePr>
          <p:nvPr/>
        </p:nvGraphicFramePr>
        <p:xfrm>
          <a:off x="4157663" y="801688"/>
          <a:ext cx="216693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ClipArt" r:id="rId8" imgW="4487863" imgH="3116263" progId="MS_ClipArt_Gallery.2">
                  <p:embed/>
                </p:oleObj>
              </mc:Choice>
              <mc:Fallback>
                <p:oleObj name="ClipArt" r:id="rId8" imgW="4487863" imgH="311626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3" y="801688"/>
                        <a:ext cx="2166937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3" name="Freeform 31"/>
          <p:cNvSpPr>
            <a:spLocks/>
          </p:cNvSpPr>
          <p:nvPr/>
        </p:nvSpPr>
        <p:spPr bwMode="auto">
          <a:xfrm>
            <a:off x="2362200" y="6172200"/>
            <a:ext cx="3659188" cy="230188"/>
          </a:xfrm>
          <a:custGeom>
            <a:avLst/>
            <a:gdLst>
              <a:gd name="T0" fmla="*/ 0 w 2305"/>
              <a:gd name="T1" fmla="*/ 0 h 145"/>
              <a:gd name="T2" fmla="*/ 2304 w 2305"/>
              <a:gd name="T3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05" h="145">
                <a:moveTo>
                  <a:pt x="0" y="0"/>
                </a:moveTo>
                <a:lnTo>
                  <a:pt x="2304" y="144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lin ang="5400000" scaled="1"/>
          </a:gradFill>
          <a:ln w="12700" cap="rnd" cmpd="sng">
            <a:noFill/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4800600" y="4419600"/>
            <a:ext cx="2066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19191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Luar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FKUGM </a:t>
            </a: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2286000" y="1981200"/>
            <a:ext cx="1066800" cy="11430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228600" y="3886200"/>
            <a:ext cx="1066800" cy="11430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" name="Oval 3"/>
          <p:cNvSpPr>
            <a:spLocks noChangeArrowheads="1"/>
          </p:cNvSpPr>
          <p:nvPr/>
        </p:nvSpPr>
        <p:spPr bwMode="auto">
          <a:xfrm>
            <a:off x="1066800" y="5181600"/>
            <a:ext cx="1066800" cy="11430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2743200" y="4876800"/>
            <a:ext cx="1066800" cy="11430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0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rgbClr val="919191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2362200" y="236220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RSS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2895600" y="525780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RS UGM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219200" y="5486400"/>
            <a:ext cx="838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RS </a:t>
            </a:r>
            <a:r>
              <a:rPr lang="en-US" sz="11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Banyumas</a:t>
            </a:r>
            <a:endParaRPr lang="en-US" sz="1100" b="1" dirty="0">
              <a:solidFill>
                <a:srgbClr val="A2FFA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000" y="4267200"/>
            <a:ext cx="838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RS </a:t>
            </a:r>
            <a:r>
              <a:rPr lang="en-US" sz="1100" b="1" dirty="0" err="1">
                <a:solidFill>
                  <a:srgbClr val="A2FFA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Suradji</a:t>
            </a:r>
            <a:endParaRPr lang="en-US" sz="1100" b="1" dirty="0">
              <a:solidFill>
                <a:srgbClr val="A2FFA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05000" y="4953000"/>
            <a:ext cx="152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49166" idx="5"/>
          </p:cNvCxnSpPr>
          <p:nvPr/>
        </p:nvCxnSpPr>
        <p:spPr>
          <a:xfrm flipH="1" flipV="1">
            <a:off x="2813050" y="4706938"/>
            <a:ext cx="234950" cy="246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90800" y="3048000"/>
            <a:ext cx="76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600" y="3124200"/>
            <a:ext cx="5334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143000" y="4191000"/>
            <a:ext cx="533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944610"/>
      </p:ext>
    </p:extLst>
  </p:cSld>
  <p:clrMapOvr>
    <a:masterClrMapping/>
  </p:clrMapOvr>
  <p:transition xmlns:p14="http://schemas.microsoft.com/office/powerpoint/2010/main"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Kebutuhan: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Calibri" charset="0"/>
              </a:rPr>
              <a:t>Disetiap RS ada ruang telekonference yang terhubungan dengan Internet berpita lebar (minimal 2 MB)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FK, </a:t>
            </a:r>
          </a:p>
          <a:p>
            <a:pPr>
              <a:defRPr/>
            </a:pPr>
            <a:r>
              <a:rPr lang="en-US" dirty="0" smtClean="0"/>
              <a:t>RSS, </a:t>
            </a:r>
          </a:p>
          <a:p>
            <a:pPr>
              <a:defRPr/>
            </a:pPr>
            <a:r>
              <a:rPr lang="en-US" dirty="0" smtClean="0"/>
              <a:t>RS </a:t>
            </a:r>
            <a:r>
              <a:rPr lang="en-US" dirty="0" err="1" smtClean="0"/>
              <a:t>Suradji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RS </a:t>
            </a:r>
            <a:r>
              <a:rPr lang="en-US" dirty="0" err="1" smtClean="0"/>
              <a:t>Banyumas</a:t>
            </a:r>
            <a:r>
              <a:rPr lang="en-US" dirty="0" smtClean="0"/>
              <a:t>, </a:t>
            </a:r>
          </a:p>
          <a:p>
            <a:pPr>
              <a:defRPr/>
            </a:pPr>
            <a:r>
              <a:rPr lang="en-US" dirty="0" smtClean="0"/>
              <a:t>RS UGM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82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Penggunaan Jaringan: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Calibri" charset="0"/>
              </a:rPr>
              <a:t>Diskusi Kasus Sulit bersama  </a:t>
            </a:r>
          </a:p>
          <a:p>
            <a:r>
              <a:rPr lang="en-US">
                <a:latin typeface="Calibri" charset="0"/>
              </a:rPr>
              <a:t>Kuliah-kuliah Tamu </a:t>
            </a:r>
          </a:p>
          <a:p>
            <a:r>
              <a:rPr lang="en-US">
                <a:latin typeface="Calibri" charset="0"/>
              </a:rPr>
              <a:t>Akses ke Perpustakaan FK UGM dan RS-RS</a:t>
            </a:r>
          </a:p>
          <a:p>
            <a:r>
              <a:rPr lang="en-US">
                <a:latin typeface="Calibri" charset="0"/>
              </a:rPr>
              <a:t>Rapat-rapat manajemen (Bakordik)</a:t>
            </a:r>
          </a:p>
          <a:p>
            <a:r>
              <a:rPr lang="en-US">
                <a:latin typeface="Calibri" charset="0"/>
              </a:rPr>
              <a:t>Bimbingan Ko-As, Residen dan Fellow</a:t>
            </a:r>
          </a:p>
          <a:p>
            <a:r>
              <a:rPr lang="en-US">
                <a:latin typeface="Calibri" charset="0"/>
              </a:rPr>
              <a:t>Ujian-ujian</a:t>
            </a:r>
          </a:p>
          <a:p>
            <a:r>
              <a:rPr lang="en-US">
                <a:latin typeface="Calibri" charset="0"/>
              </a:rPr>
              <a:t>…..</a:t>
            </a:r>
          </a:p>
          <a:p>
            <a:r>
              <a:rPr lang="en-US">
                <a:latin typeface="Calibri" charset="0"/>
              </a:rPr>
              <a:t>…..</a:t>
            </a:r>
          </a:p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51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Pembiayaan</a:t>
            </a:r>
            <a:r>
              <a:rPr lang="en-US" dirty="0" smtClean="0"/>
              <a:t> AHS di </a:t>
            </a:r>
            <a:r>
              <a:rPr lang="en-US" dirty="0" err="1" smtClean="0"/>
              <a:t>Departemen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, di FK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AHS,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labelnya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AHS di </a:t>
            </a:r>
            <a:r>
              <a:rPr lang="en-US" dirty="0" err="1" smtClean="0"/>
              <a:t>Departemen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RKAT?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85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Diskusi</a:t>
            </a:r>
            <a:r>
              <a:rPr lang="en-US" b="1" dirty="0"/>
              <a:t>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AHS di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NIDK di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Residen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telematika</a:t>
            </a:r>
            <a:r>
              <a:rPr lang="en-US" dirty="0" smtClean="0"/>
              <a:t> di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pembiayaannya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RKAT AHS di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  <a:endParaRPr lang="en-US" dirty="0" smtClean="0"/>
          </a:p>
        </p:txBody>
      </p:sp>
      <p:pic>
        <p:nvPicPr>
          <p:cNvPr id="5" name="Picture 4" descr="j031559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3657600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18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699793" y="2136775"/>
            <a:ext cx="1080120" cy="823913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Departemen Ilmu</a:t>
            </a:r>
            <a:r>
              <a:rPr kumimoji="0" lang="id-ID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......</a:t>
            </a:r>
            <a:endParaRPr kumimoji="0" lang="id-ID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115617" y="588963"/>
            <a:ext cx="1512168" cy="823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dstnya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408214" y="1646238"/>
            <a:ext cx="1531938" cy="1282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KSM</a:t>
            </a: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baseline="0" dirty="0" smtClean="0">
                <a:latin typeface="Arial" pitchFamily="34" charset="0"/>
                <a:cs typeface="Arial" pitchFamily="34" charset="0"/>
              </a:rPr>
              <a:t>RSS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115616" y="1943100"/>
            <a:ext cx="1080120" cy="9098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KSM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1 RSD B</a:t>
            </a: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082825" y="3325167"/>
            <a:ext cx="977007" cy="82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KSM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RSD A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450977" y="3238500"/>
            <a:ext cx="1049015" cy="982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KSM </a:t>
            </a:r>
            <a:r>
              <a:rPr lang="id-ID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RS </a:t>
            </a: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UGMi</a:t>
            </a:r>
            <a:endParaRPr kumimoji="0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AutoShape 6"/>
          <p:cNvSpPr>
            <a:spLocks noChangeShapeType="1"/>
          </p:cNvSpPr>
          <p:nvPr/>
        </p:nvSpPr>
        <p:spPr bwMode="auto">
          <a:xfrm flipH="1" flipV="1">
            <a:off x="2567136" y="1441450"/>
            <a:ext cx="420688" cy="673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2" name="AutoShape 4"/>
          <p:cNvSpPr>
            <a:spLocks noChangeShapeType="1"/>
          </p:cNvSpPr>
          <p:nvPr/>
        </p:nvSpPr>
        <p:spPr bwMode="auto">
          <a:xfrm>
            <a:off x="2156421" y="2400300"/>
            <a:ext cx="6873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1" name="AutoShape 3"/>
          <p:cNvSpPr>
            <a:spLocks noChangeShapeType="1"/>
          </p:cNvSpPr>
          <p:nvPr/>
        </p:nvSpPr>
        <p:spPr bwMode="auto">
          <a:xfrm flipV="1">
            <a:off x="2603525" y="2982913"/>
            <a:ext cx="168275" cy="327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0" name="AutoShape 2"/>
          <p:cNvSpPr>
            <a:spLocks noChangeShapeType="1"/>
          </p:cNvSpPr>
          <p:nvPr/>
        </p:nvSpPr>
        <p:spPr bwMode="auto">
          <a:xfrm>
            <a:off x="3813051" y="2343150"/>
            <a:ext cx="542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49" name="AutoShape 1"/>
          <p:cNvSpPr>
            <a:spLocks noChangeShapeType="1"/>
          </p:cNvSpPr>
          <p:nvPr/>
        </p:nvSpPr>
        <p:spPr bwMode="auto">
          <a:xfrm>
            <a:off x="3752478" y="2968625"/>
            <a:ext cx="171450" cy="2587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00034" y="5072074"/>
            <a:ext cx="664807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 1: Tuliskan struktur AHS di Departemen anda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0272" y="2204864"/>
            <a:ext cx="144016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dosen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KSM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451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699793" y="2136775"/>
            <a:ext cx="1080120" cy="823913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Departemen Ilmu</a:t>
            </a:r>
            <a:r>
              <a:rPr kumimoji="0" lang="id-ID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......</a:t>
            </a:r>
            <a:endParaRPr kumimoji="0" lang="id-ID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115617" y="588963"/>
            <a:ext cx="1512168" cy="823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dstnya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408214" y="1646238"/>
            <a:ext cx="1531938" cy="1282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KSM</a:t>
            </a: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baseline="0" dirty="0" smtClean="0">
                <a:latin typeface="Arial" pitchFamily="34" charset="0"/>
                <a:cs typeface="Arial" pitchFamily="34" charset="0"/>
              </a:rPr>
              <a:t>RSS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115616" y="1943100"/>
            <a:ext cx="1080120" cy="9098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KSM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1 RSD B</a:t>
            </a: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082825" y="3325167"/>
            <a:ext cx="977007" cy="82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KSM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RSD A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450977" y="3238500"/>
            <a:ext cx="1049015" cy="982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KSM </a:t>
            </a:r>
            <a:r>
              <a:rPr lang="id-ID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RS </a:t>
            </a: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UGMi</a:t>
            </a:r>
            <a:endParaRPr kumimoji="0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AutoShape 6"/>
          <p:cNvSpPr>
            <a:spLocks noChangeShapeType="1"/>
          </p:cNvSpPr>
          <p:nvPr/>
        </p:nvSpPr>
        <p:spPr bwMode="auto">
          <a:xfrm flipH="1" flipV="1">
            <a:off x="2567136" y="1441450"/>
            <a:ext cx="420688" cy="673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2" name="AutoShape 4"/>
          <p:cNvSpPr>
            <a:spLocks noChangeShapeType="1"/>
          </p:cNvSpPr>
          <p:nvPr/>
        </p:nvSpPr>
        <p:spPr bwMode="auto">
          <a:xfrm>
            <a:off x="2156421" y="2400300"/>
            <a:ext cx="6873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1" name="AutoShape 3"/>
          <p:cNvSpPr>
            <a:spLocks noChangeShapeType="1"/>
          </p:cNvSpPr>
          <p:nvPr/>
        </p:nvSpPr>
        <p:spPr bwMode="auto">
          <a:xfrm flipV="1">
            <a:off x="2603525" y="2982913"/>
            <a:ext cx="168275" cy="327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0" name="AutoShape 2"/>
          <p:cNvSpPr>
            <a:spLocks noChangeShapeType="1"/>
          </p:cNvSpPr>
          <p:nvPr/>
        </p:nvSpPr>
        <p:spPr bwMode="auto">
          <a:xfrm>
            <a:off x="3813051" y="2343150"/>
            <a:ext cx="542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49" name="AutoShape 1"/>
          <p:cNvSpPr>
            <a:spLocks noChangeShapeType="1"/>
          </p:cNvSpPr>
          <p:nvPr/>
        </p:nvSpPr>
        <p:spPr bwMode="auto">
          <a:xfrm>
            <a:off x="3752478" y="2968625"/>
            <a:ext cx="171450" cy="2587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00034" y="4795075"/>
            <a:ext cx="664807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 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Tuliskan nama-nama Dosen yang akan diurus NIDKnya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0272" y="2204864"/>
            <a:ext cx="144016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dosen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KSM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345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Residen</a:t>
            </a:r>
            <a:r>
              <a:rPr lang="en-US" dirty="0" smtClean="0"/>
              <a:t>/</a:t>
            </a:r>
            <a:r>
              <a:rPr lang="en-US" dirty="0" err="1" smtClean="0"/>
              <a:t>Ko</a:t>
            </a:r>
            <a:r>
              <a:rPr lang="en-US" dirty="0" smtClean="0"/>
              <a:t>-Ass/</a:t>
            </a:r>
            <a:r>
              <a:rPr lang="en-US" dirty="0" err="1" smtClean="0"/>
              <a:t>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:</a:t>
            </a:r>
          </a:p>
          <a:p>
            <a:pPr>
              <a:buFont typeface="Wingdings" charset="2"/>
              <a:buChar char="q"/>
            </a:pPr>
            <a:r>
              <a:rPr lang="en-US" dirty="0" err="1" smtClean="0"/>
              <a:t>residen</a:t>
            </a:r>
            <a:r>
              <a:rPr lang="en-US" dirty="0" smtClean="0"/>
              <a:t>/</a:t>
            </a:r>
          </a:p>
          <a:p>
            <a:pPr>
              <a:buFont typeface="Wingdings" charset="2"/>
              <a:buChar char="q"/>
            </a:pPr>
            <a:r>
              <a:rPr lang="en-US" dirty="0" err="1" smtClean="0"/>
              <a:t>mahasiswa</a:t>
            </a:r>
            <a:r>
              <a:rPr lang="en-US" dirty="0" smtClean="0"/>
              <a:t> S2/</a:t>
            </a:r>
          </a:p>
          <a:p>
            <a:pPr>
              <a:buFont typeface="Wingdings" charset="2"/>
              <a:buChar char="q"/>
            </a:pPr>
            <a:r>
              <a:rPr lang="en-US" dirty="0" err="1" smtClean="0"/>
              <a:t>Ko</a:t>
            </a:r>
            <a:r>
              <a:rPr lang="en-US" dirty="0" smtClean="0"/>
              <a:t>-as/</a:t>
            </a:r>
          </a:p>
          <a:p>
            <a:pPr>
              <a:buFont typeface="Wingdings" charset="2"/>
              <a:buChar char="q"/>
            </a:pPr>
            <a:r>
              <a:rPr lang="en-US" dirty="0" err="1" smtClean="0"/>
              <a:t>Ners</a:t>
            </a:r>
            <a:r>
              <a:rPr lang="en-US" dirty="0" smtClean="0"/>
              <a:t> di </a:t>
            </a:r>
          </a:p>
          <a:p>
            <a:pPr marL="0" indent="0">
              <a:buNone/>
            </a:pP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99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telematika</a:t>
            </a:r>
            <a:r>
              <a:rPr lang="en-US" dirty="0"/>
              <a:t> di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terbiasa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Webinar?</a:t>
            </a:r>
          </a:p>
          <a:p>
            <a:pPr>
              <a:buFont typeface="Wingdings" charset="2"/>
              <a:buChar char="q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telekonferens</a:t>
            </a:r>
            <a:r>
              <a:rPr lang="en-US" dirty="0" smtClean="0"/>
              <a:t>?</a:t>
            </a:r>
          </a:p>
          <a:p>
            <a:pPr>
              <a:buFont typeface="Wingdings" charset="2"/>
              <a:buChar char="q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telekonferens</a:t>
            </a:r>
            <a:r>
              <a:rPr lang="en-US" dirty="0" smtClean="0"/>
              <a:t>?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1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/>
              <a:t>Departemen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7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RKAT</a:t>
            </a:r>
            <a:r>
              <a:rPr lang="en-US" dirty="0"/>
              <a:t> </a:t>
            </a:r>
            <a:r>
              <a:rPr lang="en-US" dirty="0" smtClean="0"/>
              <a:t>AHS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di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AHS?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40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7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868346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Struktur di Harvard Medical School</a:t>
            </a:r>
            <a:endParaRPr lang="id-ID" sz="4000" b="1" dirty="0"/>
          </a:p>
        </p:txBody>
      </p:sp>
      <p:pic>
        <p:nvPicPr>
          <p:cNvPr id="5" name="Picture 4" descr="matrix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8429683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883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mendatang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smtClean="0"/>
              <a:t>FK UGM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74108"/>
              </p:ext>
            </p:extLst>
          </p:nvPr>
        </p:nvGraphicFramePr>
        <p:xfrm>
          <a:off x="457200" y="1600200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980930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Departemen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 </a:t>
                      </a:r>
                      <a:r>
                        <a:rPr lang="en-US" dirty="0" smtClean="0"/>
                        <a:t>UGM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RSD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RSD 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Jiwa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Kesehatan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Penyakit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Penyakit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Jiwa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 </a:t>
                      </a:r>
                      <a:r>
                        <a:rPr lang="en-US" dirty="0" err="1" smtClean="0"/>
                        <a:t>Jiwa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01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80112" y="4653136"/>
            <a:ext cx="2099716" cy="1785942"/>
          </a:xfrm>
        </p:spPr>
        <p:txBody>
          <a:bodyPr>
            <a:normAutofit/>
          </a:bodyPr>
          <a:lstStyle/>
          <a:p>
            <a:r>
              <a:rPr lang="id-ID" dirty="0" smtClean="0"/>
              <a:t>Di masa depan</a:t>
            </a:r>
            <a:endParaRPr lang="id-ID" dirty="0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699793" y="2136775"/>
            <a:ext cx="1080120" cy="823913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Departemen Ilmu</a:t>
            </a:r>
            <a:r>
              <a:rPr kumimoji="0" lang="id-ID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Kesehatan Anak di FK</a:t>
            </a:r>
            <a:endParaRPr kumimoji="0" lang="id-ID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115617" y="588963"/>
            <a:ext cx="1512168" cy="823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dstnya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408214" y="1646238"/>
            <a:ext cx="1531938" cy="1282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KSM</a:t>
            </a: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Anak </a:t>
            </a: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RSS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115616" y="1943100"/>
            <a:ext cx="1080120" cy="9098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KSM Anak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RSD B</a:t>
            </a: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082825" y="3325167"/>
            <a:ext cx="977007" cy="82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KSM A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ak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RSD A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450977" y="3238500"/>
            <a:ext cx="1049015" cy="982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KSM 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</a:t>
            </a: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RS </a:t>
            </a: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UGMi</a:t>
            </a:r>
            <a:endParaRPr kumimoji="0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AutoShape 6"/>
          <p:cNvSpPr>
            <a:spLocks noChangeShapeType="1"/>
          </p:cNvSpPr>
          <p:nvPr/>
        </p:nvSpPr>
        <p:spPr bwMode="auto">
          <a:xfrm flipH="1" flipV="1">
            <a:off x="2567136" y="1441450"/>
            <a:ext cx="420688" cy="673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2" name="AutoShape 4"/>
          <p:cNvSpPr>
            <a:spLocks noChangeShapeType="1"/>
          </p:cNvSpPr>
          <p:nvPr/>
        </p:nvSpPr>
        <p:spPr bwMode="auto">
          <a:xfrm>
            <a:off x="2156421" y="2400300"/>
            <a:ext cx="6873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1" name="AutoShape 3"/>
          <p:cNvSpPr>
            <a:spLocks noChangeShapeType="1"/>
          </p:cNvSpPr>
          <p:nvPr/>
        </p:nvSpPr>
        <p:spPr bwMode="auto">
          <a:xfrm flipV="1">
            <a:off x="2603525" y="2982913"/>
            <a:ext cx="168275" cy="327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0" name="AutoShape 2"/>
          <p:cNvSpPr>
            <a:spLocks noChangeShapeType="1"/>
          </p:cNvSpPr>
          <p:nvPr/>
        </p:nvSpPr>
        <p:spPr bwMode="auto">
          <a:xfrm>
            <a:off x="3813051" y="2343150"/>
            <a:ext cx="542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49" name="AutoShape 1"/>
          <p:cNvSpPr>
            <a:spLocks noChangeShapeType="1"/>
          </p:cNvSpPr>
          <p:nvPr/>
        </p:nvSpPr>
        <p:spPr bwMode="auto">
          <a:xfrm>
            <a:off x="3752478" y="2968625"/>
            <a:ext cx="171450" cy="2587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00034" y="5349072"/>
            <a:ext cx="664807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Struktur Bagian Klinik FK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0272" y="2204864"/>
            <a:ext cx="144016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dosen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KSM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7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Dosen</a:t>
            </a:r>
            <a:r>
              <a:rPr lang="en-US" b="1" dirty="0" smtClean="0"/>
              <a:t> NIDK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di FK UGM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UGM.</a:t>
            </a:r>
          </a:p>
          <a:p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/>
              <a:t>b</a:t>
            </a:r>
            <a:r>
              <a:rPr lang="en-US" dirty="0" err="1" smtClean="0"/>
              <a:t>erada</a:t>
            </a:r>
            <a:r>
              <a:rPr lang="en-US" dirty="0" smtClean="0"/>
              <a:t> di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0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699793" y="2136775"/>
            <a:ext cx="1080120" cy="823913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Departemen Ilmu</a:t>
            </a:r>
            <a:r>
              <a:rPr kumimoji="0" lang="id-ID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Kesehatan Anak di FK</a:t>
            </a:r>
            <a:endParaRPr kumimoji="0" lang="id-ID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115617" y="588963"/>
            <a:ext cx="1512168" cy="823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dstnya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408214" y="1646238"/>
            <a:ext cx="1531938" cy="1282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KSM</a:t>
            </a: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Anak </a:t>
            </a: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RSS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115616" y="1943100"/>
            <a:ext cx="1080120" cy="9098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KSM Anak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RSD B</a:t>
            </a: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082825" y="3325167"/>
            <a:ext cx="977007" cy="82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KSM A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ak </a:t>
            </a:r>
            <a:r>
              <a:rPr lang="id-ID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RSD A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450977" y="3238500"/>
            <a:ext cx="1049015" cy="982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KSM 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id-ID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</a:t>
            </a: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RS </a:t>
            </a:r>
            <a:r>
              <a:rPr kumimoji="0" lang="id-ID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UGM</a:t>
            </a:r>
            <a:endParaRPr kumimoji="0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AutoShape 6"/>
          <p:cNvSpPr>
            <a:spLocks noChangeShapeType="1"/>
          </p:cNvSpPr>
          <p:nvPr/>
        </p:nvSpPr>
        <p:spPr bwMode="auto">
          <a:xfrm flipH="1" flipV="1">
            <a:off x="2567136" y="1441450"/>
            <a:ext cx="420688" cy="673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2" name="AutoShape 4"/>
          <p:cNvSpPr>
            <a:spLocks noChangeShapeType="1"/>
          </p:cNvSpPr>
          <p:nvPr/>
        </p:nvSpPr>
        <p:spPr bwMode="auto">
          <a:xfrm>
            <a:off x="2156421" y="2400300"/>
            <a:ext cx="6873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1" name="AutoShape 3"/>
          <p:cNvSpPr>
            <a:spLocks noChangeShapeType="1"/>
          </p:cNvSpPr>
          <p:nvPr/>
        </p:nvSpPr>
        <p:spPr bwMode="auto">
          <a:xfrm flipV="1">
            <a:off x="2603525" y="2982913"/>
            <a:ext cx="168275" cy="327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50" name="AutoShape 2"/>
          <p:cNvSpPr>
            <a:spLocks noChangeShapeType="1"/>
          </p:cNvSpPr>
          <p:nvPr/>
        </p:nvSpPr>
        <p:spPr bwMode="auto">
          <a:xfrm>
            <a:off x="3813051" y="2343150"/>
            <a:ext cx="542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49" name="AutoShape 1"/>
          <p:cNvSpPr>
            <a:spLocks noChangeShapeType="1"/>
          </p:cNvSpPr>
          <p:nvPr/>
        </p:nvSpPr>
        <p:spPr bwMode="auto">
          <a:xfrm>
            <a:off x="3752478" y="2968625"/>
            <a:ext cx="171450" cy="2587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00034" y="5072074"/>
            <a:ext cx="664807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Dosen-dosen ada</a:t>
            </a:r>
            <a:r>
              <a:rPr kumimoji="0" lang="id-ID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 berbagai tempat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0272" y="2204864"/>
            <a:ext cx="144016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dosen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KSM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Penanganan</a:t>
            </a:r>
            <a:r>
              <a:rPr lang="en-US" b="1" dirty="0" smtClean="0"/>
              <a:t> </a:t>
            </a:r>
            <a:r>
              <a:rPr lang="en-US" b="1" dirty="0" err="1" smtClean="0"/>
              <a:t>Residen</a:t>
            </a:r>
            <a:r>
              <a:rPr lang="en-US" b="1" dirty="0" smtClean="0"/>
              <a:t> di </a:t>
            </a:r>
            <a:r>
              <a:rPr lang="en-US" b="1" dirty="0" err="1" smtClean="0"/>
              <a:t>Departemen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610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23600</TotalTime>
  <Words>860</Words>
  <Application>Microsoft Macintosh PowerPoint</Application>
  <PresentationFormat>On-screen Show (4:3)</PresentationFormat>
  <Paragraphs>187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Document</vt:lpstr>
      <vt:lpstr>ClipArt</vt:lpstr>
      <vt:lpstr>Diskusi:  Peran Departemen dalam AHS</vt:lpstr>
      <vt:lpstr>Topik</vt:lpstr>
      <vt:lpstr>1. Struktur Departemen di masa mendatang;</vt:lpstr>
      <vt:lpstr>Struktur di Harvard Medical School</vt:lpstr>
      <vt:lpstr>Model mendatang di FK UGM</vt:lpstr>
      <vt:lpstr>Di masa depan</vt:lpstr>
      <vt:lpstr>2. Manajemen Dosen NIDK</vt:lpstr>
      <vt:lpstr>PowerPoint Presentation</vt:lpstr>
      <vt:lpstr>3. Penanganan Residen di Departemen</vt:lpstr>
      <vt:lpstr>PowerPoint Presentation</vt:lpstr>
      <vt:lpstr>Saat ini:</vt:lpstr>
      <vt:lpstr>Di masa mendatang</vt:lpstr>
      <vt:lpstr>  4: Pengembangan   Jaringan Kebijakan Telekomunikasi  di Departemen untuk mendukung  Academic Health System:  Kasus di UGM  (masih terbatas di Komponen RS)</vt:lpstr>
      <vt:lpstr>Telematika dari Sisi RS Pendidikan</vt:lpstr>
      <vt:lpstr>Pasal 28  </vt:lpstr>
      <vt:lpstr>Pasal 33</vt:lpstr>
      <vt:lpstr>Dari Sisi FK</vt:lpstr>
      <vt:lpstr>Bagaimana bentuk riilnya?</vt:lpstr>
      <vt:lpstr>Visi yang ingin dicapai:</vt:lpstr>
      <vt:lpstr>Sistem Jaringan</vt:lpstr>
      <vt:lpstr>PowerPoint Presentation</vt:lpstr>
      <vt:lpstr>Kebutuhan:</vt:lpstr>
      <vt:lpstr>Penggunaan Jaringan:</vt:lpstr>
      <vt:lpstr>5. Pembiayaan AHS di Departemen</vt:lpstr>
      <vt:lpstr>Diskusi:</vt:lpstr>
      <vt:lpstr>PowerPoint Presentation</vt:lpstr>
      <vt:lpstr>PowerPoint Presentation</vt:lpstr>
      <vt:lpstr>3. Residen/Ko-Ass/Ners</vt:lpstr>
      <vt:lpstr>4. Bagaimana sistem telematika di Departemen anda?</vt:lpstr>
      <vt:lpstr>5. RKAT AHS</vt:lpstr>
      <vt:lpstr>Presentasi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Tata-kelola Fakultas Kedokteran dan  Rumahsakit Pendidikan: Model Partnership  </dc:title>
  <dc:creator>LAKSONO T</dc:creator>
  <cp:lastModifiedBy>Mac</cp:lastModifiedBy>
  <cp:revision>57</cp:revision>
  <dcterms:created xsi:type="dcterms:W3CDTF">2009-06-04T22:18:08Z</dcterms:created>
  <dcterms:modified xsi:type="dcterms:W3CDTF">2017-03-20T07:26:11Z</dcterms:modified>
</cp:coreProperties>
</file>